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94f8960378431c" /><Relationship Type="http://schemas.openxmlformats.org/officeDocument/2006/relationships/extended-properties" Target="/docProps/app.xml" Id="R172a27693843435f" /><Relationship Type="http://schemas.openxmlformats.org/officeDocument/2006/relationships/officeDocument" Target="/ppt/presentation.xml" Id="R0df8ac7f392644d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8270e40ef44552"/>
  </p:sldMasterIdLst>
  <p:notesMasterIdLst>
    <p:notesMasterId xmlns:r="http://schemas.openxmlformats.org/officeDocument/2006/relationships" r:id="Rd95bc51814274be1"/>
  </p:notesMasterIdLst>
  <p:sldIdLst>
    <p:sldId xmlns:r="http://schemas.openxmlformats.org/officeDocument/2006/relationships" id="256" r:id="R96a51c248e2849af"/>
    <p:sldId xmlns:r="http://schemas.openxmlformats.org/officeDocument/2006/relationships" id="257" r:id="R18966a120f0e4862"/>
    <p:sldId xmlns:r="http://schemas.openxmlformats.org/officeDocument/2006/relationships" id="258" r:id="R79c85d842e434ac0"/>
    <p:sldId xmlns:r="http://schemas.openxmlformats.org/officeDocument/2006/relationships" id="259" r:id="Rf2a4d2eb9e2a49b7"/>
    <p:sldId xmlns:r="http://schemas.openxmlformats.org/officeDocument/2006/relationships" id="260" r:id="Re5e846717c5e4afe"/>
    <p:sldId xmlns:r="http://schemas.openxmlformats.org/officeDocument/2006/relationships" id="261" r:id="Rb5b07cfcccf948fd"/>
    <p:sldId xmlns:r="http://schemas.openxmlformats.org/officeDocument/2006/relationships" id="262" r:id="R492ff6d8aad94890"/>
    <p:sldId xmlns:r="http://schemas.openxmlformats.org/officeDocument/2006/relationships" id="263" r:id="Rf8dfdd461a4e4f33"/>
    <p:sldId xmlns:r="http://schemas.openxmlformats.org/officeDocument/2006/relationships" id="264" r:id="R3146e2cd6cf74e7d"/>
    <p:sldId xmlns:r="http://schemas.openxmlformats.org/officeDocument/2006/relationships" id="265" r:id="R184ef25b4a954b82"/>
    <p:sldId xmlns:r="http://schemas.openxmlformats.org/officeDocument/2006/relationships" id="266" r:id="R2469b230d38d46a3"/>
    <p:sldId xmlns:r="http://schemas.openxmlformats.org/officeDocument/2006/relationships" id="267" r:id="R7063cedb6cf64d50"/>
  </p:sldIdLst>
  <p:sldSz cx="9144000" cy="5143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e27bcaed1b478f" /><Relationship Type="http://schemas.openxmlformats.org/officeDocument/2006/relationships/slideMaster" Target="/ppt/slideMasters/slideMaster1.xml" Id="Ree8270e40ef44552" /><Relationship Type="http://schemas.openxmlformats.org/officeDocument/2006/relationships/notesMaster" Target="/ppt/notesMasters/notesMaster1.xml" Id="Rd95bc51814274be1" /><Relationship Type="http://schemas.openxmlformats.org/officeDocument/2006/relationships/presProps" Target="/ppt/presProps.xml" Id="R1882b29e85ad4112" /><Relationship Type="http://schemas.openxmlformats.org/officeDocument/2006/relationships/viewProps" Target="/ppt/viewProps.xml" Id="R2d162017809c4dbf" /><Relationship Type="http://schemas.openxmlformats.org/officeDocument/2006/relationships/tableStyles" Target="/ppt/tableStyles.xml" Id="Rc572d2a0cf9b46df" /><Relationship Type="http://schemas.openxmlformats.org/officeDocument/2006/relationships/slide" Target="/ppt/slides/slide1.xml" Id="R96a51c248e2849af" /><Relationship Type="http://schemas.openxmlformats.org/officeDocument/2006/relationships/slide" Target="/ppt/slides/slide2.xml" Id="R18966a120f0e4862" /><Relationship Type="http://schemas.openxmlformats.org/officeDocument/2006/relationships/slide" Target="/ppt/slides/slide3.xml" Id="R79c85d842e434ac0" /><Relationship Type="http://schemas.openxmlformats.org/officeDocument/2006/relationships/slide" Target="/ppt/slides/slide4.xml" Id="Rf2a4d2eb9e2a49b7" /><Relationship Type="http://schemas.openxmlformats.org/officeDocument/2006/relationships/slide" Target="/ppt/slides/slide5.xml" Id="Re5e846717c5e4afe" /><Relationship Type="http://schemas.openxmlformats.org/officeDocument/2006/relationships/slide" Target="/ppt/slides/slide6.xml" Id="Rb5b07cfcccf948fd" /><Relationship Type="http://schemas.openxmlformats.org/officeDocument/2006/relationships/slide" Target="/ppt/slides/slide7.xml" Id="R492ff6d8aad94890" /><Relationship Type="http://schemas.openxmlformats.org/officeDocument/2006/relationships/slide" Target="/ppt/slides/slide8.xml" Id="Rf8dfdd461a4e4f33" /><Relationship Type="http://schemas.openxmlformats.org/officeDocument/2006/relationships/slide" Target="/ppt/slides/slide9.xml" Id="R3146e2cd6cf74e7d" /><Relationship Type="http://schemas.openxmlformats.org/officeDocument/2006/relationships/slide" Target="/ppt/slides/slide10.xml" Id="R184ef25b4a954b82" /><Relationship Type="http://schemas.openxmlformats.org/officeDocument/2006/relationships/slide" Target="/ppt/slides/slide11.xml" Id="R2469b230d38d46a3" /><Relationship Type="http://schemas.openxmlformats.org/officeDocument/2006/relationships/slide" Target="/ppt/slides/slide12.xml" Id="R7063cedb6cf64d5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9b8e7b4aef8413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5e1888477134a49" /><Relationship Type="http://schemas.openxmlformats.org/officeDocument/2006/relationships/notesMaster" Target="/ppt/notesMasters/notesMaster1.xml" Id="Rea2a6afe25d14a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b9d2ad9939743ec" /><Relationship Type="http://schemas.openxmlformats.org/officeDocument/2006/relationships/notesMaster" Target="/ppt/notesMasters/notesMaster1.xml" Id="R5135ebe236c943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3a50d6182cf4463" /><Relationship Type="http://schemas.openxmlformats.org/officeDocument/2006/relationships/notesMaster" Target="/ppt/notesMasters/notesMaster1.xml" Id="Rbefe9b7939e948f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665e58e93004b3a" /><Relationship Type="http://schemas.openxmlformats.org/officeDocument/2006/relationships/notesMaster" Target="/ppt/notesMasters/notesMaster1.xml" Id="R1ce271b923c7402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09830c770194746" /><Relationship Type="http://schemas.openxmlformats.org/officeDocument/2006/relationships/notesMaster" Target="/ppt/notesMasters/notesMaster1.xml" Id="R07cf1a5dbbbe422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5bbbb0cf8cf48f2" /><Relationship Type="http://schemas.openxmlformats.org/officeDocument/2006/relationships/notesMaster" Target="/ppt/notesMasters/notesMaster1.xml" Id="Rd0214a51d114470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570f96624694ff4" /><Relationship Type="http://schemas.openxmlformats.org/officeDocument/2006/relationships/notesMaster" Target="/ppt/notesMasters/notesMaster1.xml" Id="Rcec6be0ea08642f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7f7c193d03048d9" /><Relationship Type="http://schemas.openxmlformats.org/officeDocument/2006/relationships/notesMaster" Target="/ppt/notesMasters/notesMaster1.xml" Id="R478e88af4deb452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a3400db58544e1d" /><Relationship Type="http://schemas.openxmlformats.org/officeDocument/2006/relationships/notesMaster" Target="/ppt/notesMasters/notesMaster1.xml" Id="R5222b72197cc4de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15c45286a514b1c" /><Relationship Type="http://schemas.openxmlformats.org/officeDocument/2006/relationships/notesMaster" Target="/ppt/notesMasters/notesMaster1.xml" Id="R2a36286751b645c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6ead5679f484b16" /><Relationship Type="http://schemas.openxmlformats.org/officeDocument/2006/relationships/notesMaster" Target="/ppt/notesMasters/notesMaster1.xml" Id="Rd5333d140e784ef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e1666ff34674ed4" /><Relationship Type="http://schemas.openxmlformats.org/officeDocument/2006/relationships/notesMaster" Target="/ppt/notesMasters/notesMaster1.xml" Id="R4f4b99c4461d4cc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undergraduate teaching lesson developed by Yingzi (Kathryn) Kong. Revised for teaching portfolio. Practice comments are illustrative examples; their provenance has not been verified, and they are not presented as a research dataset.</a:t>
            </a:r>
            <a:endParaRPr/>
          </a:p>
          <a:p xmlns:a="http://schemas.openxmlformats.org/drawingml/2006/main">
            <a:r>
              <a:t>Sources: Papacharissi, Z. (2015). Affective Publics: Sentiment, Technology, and Politics. Oxford University Press.</a:t>
            </a:r>
            <a:endParaRPr/>
          </a:p>
          <a:p xmlns:a="http://schemas.openxmlformats.org/drawingml/2006/main">
            <a:r>
              <a:t>Krippendorff, K. (2004). Reliability in content analysis: Some common misconceptions and recommendations. Human Communication Research, 30(3), 411–433. https://doi.org/10.1111/j.1468-2958.2004.tb00738.x</a:t>
            </a:r>
            <a:endParaRPr/>
          </a:p>
          <a:p xmlns:a="http://schemas.openxmlformats.org/drawingml/2006/main">
            <a:r>
              <a:t>Zakrajsek, T., &amp; Nilson, L. B. (2023). Teaching at Its Best (5th ed.). Jossey-Bass.</a:t>
            </a:r>
            <a:endParaRPr/>
          </a:p>
          <a:p xmlns:a="http://schemas.openxmlformats.org/drawingml/2006/main">
            <a:r>
              <a:t>Media screenshots: OwlKitty on YouTube, https://www.youtube.com/@OwlKitty . Third-party media shown for teaching analysis.</a:t>
            </a:r>
            <a:endParaRPr/>
          </a:p>
          <a:p xmlns:a="http://schemas.openxmlformats.org/drawingml/2006/main">
            <a:r>
              <a:t>AI assistance: Original deck acknowledged Claude (Anthropic). Portfolio revision assisted by OpenAI Codex.</a:t>
            </a:r>
            <a:endParaRPr/>
          </a:p>
          <a:p xmlns:a="http://schemas.openxmlformats.org/drawingml/2006/main">
            <a:r>
              <a:t>Reliability note: Percentage agreement is not equivalent to Krippendorff’s alpha. Choose and report a measure suited to the data; this classroom activity is not a formal reliability assessment.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undergraduate teaching lesson developed by Yingzi (Kathryn) Kong. Revised for teaching portfolio. Practice comments are illustrative examples; their provenance has not been verified, and they are not presented as a research dataset.</a:t>
            </a:r>
            <a:endParaRPr/>
          </a:p>
          <a:p xmlns:a="http://schemas.openxmlformats.org/drawingml/2006/main">
            <a:r>
              <a:t>Sources: Papacharissi, Z. (2015). Affective Publics: Sentiment, Technology, and Politics. Oxford University Press.</a:t>
            </a:r>
            <a:endParaRPr/>
          </a:p>
          <a:p xmlns:a="http://schemas.openxmlformats.org/drawingml/2006/main">
            <a:r>
              <a:t>Krippendorff, K. (2004). Reliability in content analysis: Some common misconceptions and recommendations. Human Communication Research, 30(3), 411–433. https://doi.org/10.1111/j.1468-2958.2004.tb00738.x</a:t>
            </a:r>
            <a:endParaRPr/>
          </a:p>
          <a:p xmlns:a="http://schemas.openxmlformats.org/drawingml/2006/main">
            <a:r>
              <a:t>Zakrajsek, T., &amp; Nilson, L. B. (2023). Teaching at Its Best (5th ed.). Jossey-Bass.</a:t>
            </a:r>
            <a:endParaRPr/>
          </a:p>
          <a:p xmlns:a="http://schemas.openxmlformats.org/drawingml/2006/main">
            <a:r>
              <a:t>Media screenshots: OwlKitty on YouTube, https://www.youtube.com/@OwlKitty . Third-party media shown for teaching analysis.</a:t>
            </a:r>
            <a:endParaRPr/>
          </a:p>
          <a:p xmlns:a="http://schemas.openxmlformats.org/drawingml/2006/main">
            <a:r>
              <a:t>AI assistance: Original deck acknowledged Claude (Anthropic). Portfolio revision assisted by OpenAI Codex.</a:t>
            </a:r>
            <a:endParaRPr/>
          </a:p>
          <a:p xmlns:a="http://schemas.openxmlformats.org/drawingml/2006/main">
            <a:r>
              <a:t>Reliability note: Percentage agreement is not equivalent to Krippendorff’s alpha. Choose and report a measure suited to the data; this classroom activity is not a formal reliability assessment.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undergraduate teaching lesson developed by Yingzi (Kathryn) Kong. Revised for teaching portfolio. Practice comments are illustrative examples; their provenance has not been verified, and they are not presented as a research dataset.</a:t>
            </a:r>
            <a:endParaRPr/>
          </a:p>
          <a:p xmlns:a="http://schemas.openxmlformats.org/drawingml/2006/main">
            <a:r>
              <a:t>Sources: Papacharissi, Z. (2015). Affective Publics: Sentiment, Technology, and Politics. Oxford University Press.</a:t>
            </a:r>
            <a:endParaRPr/>
          </a:p>
          <a:p xmlns:a="http://schemas.openxmlformats.org/drawingml/2006/main">
            <a:r>
              <a:t>Krippendorff, K. (2004). Reliability in content analysis: Some common misconceptions and recommendations. Human Communication Research, 30(3), 411–433. https://doi.org/10.1111/j.1468-2958.2004.tb00738.x</a:t>
            </a:r>
            <a:endParaRPr/>
          </a:p>
          <a:p xmlns:a="http://schemas.openxmlformats.org/drawingml/2006/main">
            <a:r>
              <a:t>Zakrajsek, T., &amp; Nilson, L. B. (2023). Teaching at Its Best (5th ed.). Jossey-Bass.</a:t>
            </a:r>
            <a:endParaRPr/>
          </a:p>
          <a:p xmlns:a="http://schemas.openxmlformats.org/drawingml/2006/main">
            <a:r>
              <a:t>Media screenshots: OwlKitty on YouTube, https://www.youtube.com/@OwlKitty . Third-party media shown for teaching analysis.</a:t>
            </a:r>
            <a:endParaRPr/>
          </a:p>
          <a:p xmlns:a="http://schemas.openxmlformats.org/drawingml/2006/main">
            <a:r>
              <a:t>AI assistance: Original deck acknowledged Claude (Anthropic). Portfolio revision assisted by OpenAI Codex.</a:t>
            </a:r>
            <a:endParaRPr/>
          </a:p>
          <a:p xmlns:a="http://schemas.openxmlformats.org/drawingml/2006/main">
            <a:r>
              <a:t>Reliability note: Percentage agreement is not equivalent to Krippendorff’s alpha. Choose and report a measure suited to the data; this classroom activity is not a formal reliability assessment.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undergraduate teaching lesson developed by Yingzi (Kathryn) Kong. Revised for teaching portfolio. Practice comments are illustrative examples; their provenance has not been verified, and they are not presented as a research dataset.</a:t>
            </a:r>
            <a:endParaRPr/>
          </a:p>
          <a:p xmlns:a="http://schemas.openxmlformats.org/drawingml/2006/main">
            <a:r>
              <a:t>Sources: Papacharissi, Z. (2015). Affective Publics: Sentiment, Technology, and Politics. Oxford University Press.</a:t>
            </a:r>
            <a:endParaRPr/>
          </a:p>
          <a:p xmlns:a="http://schemas.openxmlformats.org/drawingml/2006/main">
            <a:r>
              <a:t>Krippendorff, K. (2004). Reliability in content analysis: Some common misconceptions and recommendations. Human Communication Research, 30(3), 411–433. https://doi.org/10.1111/j.1468-2958.2004.tb00738.x</a:t>
            </a:r>
            <a:endParaRPr/>
          </a:p>
          <a:p xmlns:a="http://schemas.openxmlformats.org/drawingml/2006/main">
            <a:r>
              <a:t>Zakrajsek, T., &amp; Nilson, L. B. (2023). Teaching at Its Best (5th ed.). Jossey-Bass.</a:t>
            </a:r>
            <a:endParaRPr/>
          </a:p>
          <a:p xmlns:a="http://schemas.openxmlformats.org/drawingml/2006/main">
            <a:r>
              <a:t>Media screenshots: OwlKitty on YouTube, https://www.youtube.com/@OwlKitty . Third-party media shown for teaching analysis.</a:t>
            </a:r>
            <a:endParaRPr/>
          </a:p>
          <a:p xmlns:a="http://schemas.openxmlformats.org/drawingml/2006/main">
            <a:r>
              <a:t>AI assistance: Original deck acknowledged Claude (Anthropic). Portfolio revision assisted by OpenAI Codex.</a:t>
            </a:r>
            <a:endParaRPr/>
          </a:p>
          <a:p xmlns:a="http://schemas.openxmlformats.org/drawingml/2006/main">
            <a:r>
              <a:t>Reliability note: Percentage agreement is not equivalent to Krippendorff’s alpha. Choose and report a measure suited to the data; this classroom activity is not a formal reliability assessment.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undergraduate teaching lesson developed by Yingzi (Kathryn) Kong. Revised for teaching portfolio. Practice comments are illustrative examples; their provenance has not been verified, and they are not presented as a research dataset.</a:t>
            </a:r>
            <a:endParaRPr/>
          </a:p>
          <a:p xmlns:a="http://schemas.openxmlformats.org/drawingml/2006/main">
            <a:r>
              <a:t>Sources: Papacharissi, Z. (2015). Affective Publics: Sentiment, Technology, and Politics. Oxford University Press.</a:t>
            </a:r>
            <a:endParaRPr/>
          </a:p>
          <a:p xmlns:a="http://schemas.openxmlformats.org/drawingml/2006/main">
            <a:r>
              <a:t>Krippendorff, K. (2004). Reliability in content analysis: Some common misconceptions and recommendations. Human Communication Research, 30(3), 411–433. https://doi.org/10.1111/j.1468-2958.2004.tb00738.x</a:t>
            </a:r>
            <a:endParaRPr/>
          </a:p>
          <a:p xmlns:a="http://schemas.openxmlformats.org/drawingml/2006/main">
            <a:r>
              <a:t>Zakrajsek, T., &amp; Nilson, L. B. (2023). Teaching at Its Best (5th ed.). Jossey-Bass.</a:t>
            </a:r>
            <a:endParaRPr/>
          </a:p>
          <a:p xmlns:a="http://schemas.openxmlformats.org/drawingml/2006/main">
            <a:r>
              <a:t>Media screenshots: OwlKitty on YouTube, https://www.youtube.com/@OwlKitty . Third-party media shown for teaching analysis.</a:t>
            </a:r>
            <a:endParaRPr/>
          </a:p>
          <a:p xmlns:a="http://schemas.openxmlformats.org/drawingml/2006/main">
            <a:r>
              <a:t>AI assistance: Original deck acknowledged Claude (Anthropic). Portfolio revision assisted by OpenAI Codex.</a:t>
            </a:r>
            <a:endParaRPr/>
          </a:p>
          <a:p xmlns:a="http://schemas.openxmlformats.org/drawingml/2006/main">
            <a:r>
              <a:t>Reliability note: Percentage agreement is not equivalent to Krippendorff’s alpha. Choose and report a measure suited to the data; this classroom activity is not a formal reliability assessment.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undergraduate teaching lesson developed by Yingzi (Kathryn) Kong. Revised for teaching portfolio. Practice comments are illustrative examples; their provenance has not been verified, and they are not presented as a research dataset.</a:t>
            </a:r>
            <a:endParaRPr/>
          </a:p>
          <a:p xmlns:a="http://schemas.openxmlformats.org/drawingml/2006/main">
            <a:r>
              <a:t>Sources: Papacharissi, Z. (2015). Affective Publics: Sentiment, Technology, and Politics. Oxford University Press.</a:t>
            </a:r>
            <a:endParaRPr/>
          </a:p>
          <a:p xmlns:a="http://schemas.openxmlformats.org/drawingml/2006/main">
            <a:r>
              <a:t>Krippendorff, K. (2004). Reliability in content analysis: Some common misconceptions and recommendations. Human Communication Research, 30(3), 411–433. https://doi.org/10.1111/j.1468-2958.2004.tb00738.x</a:t>
            </a:r>
            <a:endParaRPr/>
          </a:p>
          <a:p xmlns:a="http://schemas.openxmlformats.org/drawingml/2006/main">
            <a:r>
              <a:t>Zakrajsek, T., &amp; Nilson, L. B. (2023). Teaching at Its Best (5th ed.). Jossey-Bass.</a:t>
            </a:r>
            <a:endParaRPr/>
          </a:p>
          <a:p xmlns:a="http://schemas.openxmlformats.org/drawingml/2006/main">
            <a:r>
              <a:t>Media screenshots: OwlKitty on YouTube, https://www.youtube.com/@OwlKitty . Third-party media shown for teaching analysis.</a:t>
            </a:r>
            <a:endParaRPr/>
          </a:p>
          <a:p xmlns:a="http://schemas.openxmlformats.org/drawingml/2006/main">
            <a:r>
              <a:t>AI assistance: Original deck acknowledged Claude (Anthropic). Portfolio revision assisted by OpenAI Codex.</a:t>
            </a:r>
            <a:endParaRPr/>
          </a:p>
          <a:p xmlns:a="http://schemas.openxmlformats.org/drawingml/2006/main">
            <a:r>
              <a:t>Reliability note: Percentage agreement is not equivalent to Krippendorff’s alpha. Choose and report a measure suited to the data; this classroom activity is not a formal reliability assessment.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undergraduate teaching lesson developed by Yingzi (Kathryn) Kong. Revised for teaching portfolio. Practice comments are illustrative examples; their provenance has not been verified, and they are not presented as a research dataset.</a:t>
            </a:r>
            <a:endParaRPr/>
          </a:p>
          <a:p xmlns:a="http://schemas.openxmlformats.org/drawingml/2006/main">
            <a:r>
              <a:t>Sources: Papacharissi, Z. (2015). Affective Publics: Sentiment, Technology, and Politics. Oxford University Press.</a:t>
            </a:r>
            <a:endParaRPr/>
          </a:p>
          <a:p xmlns:a="http://schemas.openxmlformats.org/drawingml/2006/main">
            <a:r>
              <a:t>Krippendorff, K. (2004). Reliability in content analysis: Some common misconceptions and recommendations. Human Communication Research, 30(3), 411–433. https://doi.org/10.1111/j.1468-2958.2004.tb00738.x</a:t>
            </a:r>
            <a:endParaRPr/>
          </a:p>
          <a:p xmlns:a="http://schemas.openxmlformats.org/drawingml/2006/main">
            <a:r>
              <a:t>Zakrajsek, T., &amp; Nilson, L. B. (2023). Teaching at Its Best (5th ed.). Jossey-Bass.</a:t>
            </a:r>
            <a:endParaRPr/>
          </a:p>
          <a:p xmlns:a="http://schemas.openxmlformats.org/drawingml/2006/main">
            <a:r>
              <a:t>Media screenshots: OwlKitty on YouTube, https://www.youtube.com/@OwlKitty . Third-party media shown for teaching analysis.</a:t>
            </a:r>
            <a:endParaRPr/>
          </a:p>
          <a:p xmlns:a="http://schemas.openxmlformats.org/drawingml/2006/main">
            <a:r>
              <a:t>AI assistance: Original deck acknowledged Claude (Anthropic). Portfolio revision assisted by OpenAI Codex.</a:t>
            </a:r>
            <a:endParaRPr/>
          </a:p>
          <a:p xmlns:a="http://schemas.openxmlformats.org/drawingml/2006/main">
            <a:r>
              <a:t>Reliability note: Percentage agreement is not equivalent to Krippendorff’s alpha. Choose and report a measure suited to the data; this classroom activity is not a formal reliability assessment.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undergraduate teaching lesson developed by Yingzi (Kathryn) Kong. Revised for teaching portfolio. Practice comments are illustrative examples; their provenance has not been verified, and they are not presented as a research dataset.</a:t>
            </a:r>
            <a:endParaRPr/>
          </a:p>
          <a:p xmlns:a="http://schemas.openxmlformats.org/drawingml/2006/main">
            <a:r>
              <a:t>Sources: Papacharissi, Z. (2015). Affective Publics: Sentiment, Technology, and Politics. Oxford University Press.</a:t>
            </a:r>
            <a:endParaRPr/>
          </a:p>
          <a:p xmlns:a="http://schemas.openxmlformats.org/drawingml/2006/main">
            <a:r>
              <a:t>Krippendorff, K. (2004). Reliability in content analysis: Some common misconceptions and recommendations. Human Communication Research, 30(3), 411–433. https://doi.org/10.1111/j.1468-2958.2004.tb00738.x</a:t>
            </a:r>
            <a:endParaRPr/>
          </a:p>
          <a:p xmlns:a="http://schemas.openxmlformats.org/drawingml/2006/main">
            <a:r>
              <a:t>Zakrajsek, T., &amp; Nilson, L. B. (2023). Teaching at Its Best (5th ed.). Jossey-Bass.</a:t>
            </a:r>
            <a:endParaRPr/>
          </a:p>
          <a:p xmlns:a="http://schemas.openxmlformats.org/drawingml/2006/main">
            <a:r>
              <a:t>Media screenshots: OwlKitty on YouTube, https://www.youtube.com/@OwlKitty . Third-party media shown for teaching analysis.</a:t>
            </a:r>
            <a:endParaRPr/>
          </a:p>
          <a:p xmlns:a="http://schemas.openxmlformats.org/drawingml/2006/main">
            <a:r>
              <a:t>AI assistance: Original deck acknowledged Claude (Anthropic). Portfolio revision assisted by OpenAI Codex.</a:t>
            </a:r>
            <a:endParaRPr/>
          </a:p>
          <a:p xmlns:a="http://schemas.openxmlformats.org/drawingml/2006/main">
            <a:r>
              <a:t>Reliability note: Percentage agreement is not equivalent to Krippendorff’s alpha. Choose and report a measure suited to the data; this classroom activity is not a formal reliability assessment.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undergraduate teaching lesson developed by Yingzi (Kathryn) Kong. Revised for teaching portfolio. Practice comments are illustrative examples; their provenance has not been verified, and they are not presented as a research dataset.</a:t>
            </a:r>
            <a:endParaRPr/>
          </a:p>
          <a:p xmlns:a="http://schemas.openxmlformats.org/drawingml/2006/main">
            <a:r>
              <a:t>Sources: Papacharissi, Z. (2015). Affective Publics: Sentiment, Technology, and Politics. Oxford University Press.</a:t>
            </a:r>
            <a:endParaRPr/>
          </a:p>
          <a:p xmlns:a="http://schemas.openxmlformats.org/drawingml/2006/main">
            <a:r>
              <a:t>Krippendorff, K. (2004). Reliability in content analysis: Some common misconceptions and recommendations. Human Communication Research, 30(3), 411–433. https://doi.org/10.1111/j.1468-2958.2004.tb00738.x</a:t>
            </a:r>
            <a:endParaRPr/>
          </a:p>
          <a:p xmlns:a="http://schemas.openxmlformats.org/drawingml/2006/main">
            <a:r>
              <a:t>Zakrajsek, T., &amp; Nilson, L. B. (2023). Teaching at Its Best (5th ed.). Jossey-Bass.</a:t>
            </a:r>
            <a:endParaRPr/>
          </a:p>
          <a:p xmlns:a="http://schemas.openxmlformats.org/drawingml/2006/main">
            <a:r>
              <a:t>Media screenshots: OwlKitty on YouTube, https://www.youtube.com/@OwlKitty . Third-party media shown for teaching analysis.</a:t>
            </a:r>
            <a:endParaRPr/>
          </a:p>
          <a:p xmlns:a="http://schemas.openxmlformats.org/drawingml/2006/main">
            <a:r>
              <a:t>AI assistance: Original deck acknowledged Claude (Anthropic). Portfolio revision assisted by OpenAI Codex.</a:t>
            </a:r>
            <a:endParaRPr/>
          </a:p>
          <a:p xmlns:a="http://schemas.openxmlformats.org/drawingml/2006/main">
            <a:r>
              <a:t>Reliability note: Percentage agreement is not equivalent to Krippendorff’s alpha. Choose and report a measure suited to the data; this classroom activity is not a formal reliability assessment.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undergraduate teaching lesson developed by Yingzi (Kathryn) Kong. Revised for teaching portfolio. Practice comments are illustrative examples; their provenance has not been verified, and they are not presented as a research dataset.</a:t>
            </a:r>
            <a:endParaRPr/>
          </a:p>
          <a:p xmlns:a="http://schemas.openxmlformats.org/drawingml/2006/main">
            <a:r>
              <a:t>Sources: Papacharissi, Z. (2015). Affective Publics: Sentiment, Technology, and Politics. Oxford University Press.</a:t>
            </a:r>
            <a:endParaRPr/>
          </a:p>
          <a:p xmlns:a="http://schemas.openxmlformats.org/drawingml/2006/main">
            <a:r>
              <a:t>Krippendorff, K. (2004). Reliability in content analysis: Some common misconceptions and recommendations. Human Communication Research, 30(3), 411–433. https://doi.org/10.1111/j.1468-2958.2004.tb00738.x</a:t>
            </a:r>
            <a:endParaRPr/>
          </a:p>
          <a:p xmlns:a="http://schemas.openxmlformats.org/drawingml/2006/main">
            <a:r>
              <a:t>Zakrajsek, T., &amp; Nilson, L. B. (2023). Teaching at Its Best (5th ed.). Jossey-Bass.</a:t>
            </a:r>
            <a:endParaRPr/>
          </a:p>
          <a:p xmlns:a="http://schemas.openxmlformats.org/drawingml/2006/main">
            <a:r>
              <a:t>Media screenshots: OwlKitty on YouTube, https://www.youtube.com/@OwlKitty . Third-party media shown for teaching analysis.</a:t>
            </a:r>
            <a:endParaRPr/>
          </a:p>
          <a:p xmlns:a="http://schemas.openxmlformats.org/drawingml/2006/main">
            <a:r>
              <a:t>AI assistance: Original deck acknowledged Claude (Anthropic). Portfolio revision assisted by OpenAI Codex.</a:t>
            </a:r>
            <a:endParaRPr/>
          </a:p>
          <a:p xmlns:a="http://schemas.openxmlformats.org/drawingml/2006/main">
            <a:r>
              <a:t>Reliability note: Percentage agreement is not equivalent to Krippendorff’s alpha. Choose and report a measure suited to the data; this classroom activity is not a formal reliability assessment.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undergraduate teaching lesson developed by Yingzi (Kathryn) Kong. Revised for teaching portfolio. Practice comments are illustrative examples; their provenance has not been verified, and they are not presented as a research dataset.</a:t>
            </a:r>
            <a:endParaRPr/>
          </a:p>
          <a:p xmlns:a="http://schemas.openxmlformats.org/drawingml/2006/main">
            <a:r>
              <a:t>Sources: Papacharissi, Z. (2015). Affective Publics: Sentiment, Technology, and Politics. Oxford University Press.</a:t>
            </a:r>
            <a:endParaRPr/>
          </a:p>
          <a:p xmlns:a="http://schemas.openxmlformats.org/drawingml/2006/main">
            <a:r>
              <a:t>Krippendorff, K. (2004). Reliability in content analysis: Some common misconceptions and recommendations. Human Communication Research, 30(3), 411–433. https://doi.org/10.1111/j.1468-2958.2004.tb00738.x</a:t>
            </a:r>
            <a:endParaRPr/>
          </a:p>
          <a:p xmlns:a="http://schemas.openxmlformats.org/drawingml/2006/main">
            <a:r>
              <a:t>Zakrajsek, T., &amp; Nilson, L. B. (2023). Teaching at Its Best (5th ed.). Jossey-Bass.</a:t>
            </a:r>
            <a:endParaRPr/>
          </a:p>
          <a:p xmlns:a="http://schemas.openxmlformats.org/drawingml/2006/main">
            <a:r>
              <a:t>Media screenshots: OwlKitty on YouTube, https://www.youtube.com/@OwlKitty . Third-party media shown for teaching analysis.</a:t>
            </a:r>
            <a:endParaRPr/>
          </a:p>
          <a:p xmlns:a="http://schemas.openxmlformats.org/drawingml/2006/main">
            <a:r>
              <a:t>AI assistance: Original deck acknowledged Claude (Anthropic). Portfolio revision assisted by OpenAI Codex.</a:t>
            </a:r>
            <a:endParaRPr/>
          </a:p>
          <a:p xmlns:a="http://schemas.openxmlformats.org/drawingml/2006/main">
            <a:r>
              <a:t>Reliability note: Percentage agreement is not equivalent to Krippendorff’s alpha. Choose and report a measure suited to the data; this classroom activity is not a formal reliability assessment.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Sample undergraduate teaching lesson developed by Yingzi (Kathryn) Kong. Revised for teaching portfolio. Practice comments are illustrative examples; their provenance has not been verified, and they are not presented as a research dataset.</a:t>
            </a:r>
            <a:endParaRPr/>
          </a:p>
          <a:p xmlns:a="http://schemas.openxmlformats.org/drawingml/2006/main">
            <a:r>
              <a:t>Sources: Papacharissi, Z. (2015). Affective Publics: Sentiment, Technology, and Politics. Oxford University Press.</a:t>
            </a:r>
            <a:endParaRPr/>
          </a:p>
          <a:p xmlns:a="http://schemas.openxmlformats.org/drawingml/2006/main">
            <a:r>
              <a:t>Krippendorff, K. (2004). Reliability in content analysis: Some common misconceptions and recommendations. Human Communication Research, 30(3), 411–433. https://doi.org/10.1111/j.1468-2958.2004.tb00738.x</a:t>
            </a:r>
            <a:endParaRPr/>
          </a:p>
          <a:p xmlns:a="http://schemas.openxmlformats.org/drawingml/2006/main">
            <a:r>
              <a:t>Zakrajsek, T., &amp; Nilson, L. B. (2023). Teaching at Its Best (5th ed.). Jossey-Bass.</a:t>
            </a:r>
            <a:endParaRPr/>
          </a:p>
          <a:p xmlns:a="http://schemas.openxmlformats.org/drawingml/2006/main">
            <a:r>
              <a:t>Media screenshots: OwlKitty on YouTube, https://www.youtube.com/@OwlKitty . Third-party media shown for teaching analysis.</a:t>
            </a:r>
            <a:endParaRPr/>
          </a:p>
          <a:p xmlns:a="http://schemas.openxmlformats.org/drawingml/2006/main">
            <a:r>
              <a:t>AI assistance: Original deck acknowledged Claude (Anthropic). Portfolio revision assisted by OpenAI Codex.</a:t>
            </a:r>
            <a:endParaRPr/>
          </a:p>
          <a:p xmlns:a="http://schemas.openxmlformats.org/drawingml/2006/main">
            <a:r>
              <a:t>Reliability note: Percentage agreement is not equivalent to Krippendorff’s alpha. Choose and report a measure suited to the data; this classroom activity is not a formal reliability assessment.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0b85c2b0b348b2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e6cd692f0e4672" /><Relationship Type="http://schemas.openxmlformats.org/officeDocument/2006/relationships/slideLayout" Target="/ppt/slideLayouts/slideLayout1.xml" Id="R5589d2e3ab9b4797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589d2e3ab9b4797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7435755168420d" /><Relationship Type="http://schemas.openxmlformats.org/officeDocument/2006/relationships/notesSlide" Target="/ppt/notesSlides/notesSlide1.xml" Id="R80535ec868b445a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27654876bb45d7" /><Relationship Type="http://schemas.openxmlformats.org/officeDocument/2006/relationships/notesSlide" Target="/ppt/notesSlides/notesSlide2.xml" Id="R603164a5b6b8433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b08402756146e1" /><Relationship Type="http://schemas.openxmlformats.org/officeDocument/2006/relationships/notesSlide" Target="/ppt/notesSlides/notesSlide3.xml" Id="Rf033c92eb33d403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22dfb642114fbb" /><Relationship Type="http://schemas.openxmlformats.org/officeDocument/2006/relationships/notesSlide" Target="/ppt/notesSlides/notesSlide4.xml" Id="R3dc9b84de74f4dc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996b0c9b8e4459" /><Relationship Type="http://schemas.openxmlformats.org/officeDocument/2006/relationships/image" Target="/ppt/media/image.png" Id="R2461e18b8acd4f86" /><Relationship Type="http://schemas.openxmlformats.org/officeDocument/2006/relationships/image" Target="/ppt/media/image2.png" Id="R1b41a682e31a4d5d" /><Relationship Type="http://schemas.openxmlformats.org/officeDocument/2006/relationships/image" Target="/ppt/media/image3.png" Id="R1eaf002255d94178" /><Relationship Type="http://schemas.openxmlformats.org/officeDocument/2006/relationships/notesSlide" Target="/ppt/notesSlides/notesSlide5.xml" Id="Rc387bab97f71455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e21e84ea5e49b2" /><Relationship Type="http://schemas.openxmlformats.org/officeDocument/2006/relationships/notesSlide" Target="/ppt/notesSlides/notesSlide6.xml" Id="Rb56819d7e06644d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e455e0d3de4c41" /><Relationship Type="http://schemas.openxmlformats.org/officeDocument/2006/relationships/notesSlide" Target="/ppt/notesSlides/notesSlide7.xml" Id="R3af328bea734470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23e546c24647fd" /><Relationship Type="http://schemas.openxmlformats.org/officeDocument/2006/relationships/notesSlide" Target="/ppt/notesSlides/notesSlide8.xml" Id="R6c891db9fc6f469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72a7f6e7444611" /><Relationship Type="http://schemas.openxmlformats.org/officeDocument/2006/relationships/notesSlide" Target="/ppt/notesSlides/notesSlide9.xml" Id="R470e913fd1814c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57f3dde4c14822" /><Relationship Type="http://schemas.openxmlformats.org/officeDocument/2006/relationships/notesSlide" Target="/ppt/notesSlides/notesSlide10.xml" Id="R7158b7ba5ee14f8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daa339f7fa4302" /><Relationship Type="http://schemas.openxmlformats.org/officeDocument/2006/relationships/notesSlide" Target="/ppt/notesSlides/notesSlide11.xml" Id="R35337ec9061149c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e2df34a8f74305" /><Relationship Type="http://schemas.openxmlformats.org/officeDocument/2006/relationships/image" Target="/ppt/media/image4.png" Id="R3005da18b76d4fc1" /><Relationship Type="http://schemas.openxmlformats.org/officeDocument/2006/relationships/notesSlide" Target="/ppt/notesSlides/notesSlide12.xml" Id="Rd75959b7eb6c488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E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19116C6-9536-4287-B551-2E822111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-1371600"/>
            <a:ext cx="4572000" cy="457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12000"/>
            </a:srgbClr>
          </a:solidFill>
          <a:ln xmlns:a="http://schemas.openxmlformats.org/drawingml/2006/main" w="12700">
            <a:solidFill>
              <a:srgbClr val="9B72CF">
                <a:alpha val="1200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9DBDD509-DA6F-4701-BF58-2DA4F1F50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97280" y="2926080"/>
            <a:ext cx="3474720" cy="3474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12000"/>
            </a:srgbClr>
          </a:solidFill>
          <a:ln xmlns:a="http://schemas.openxmlformats.org/drawingml/2006/main" w="12700">
            <a:solidFill>
              <a:srgbClr val="FF6B9D">
                <a:alpha val="12000"/>
              </a:srgbClr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1FE082E4-4F41-4A98-836D-B588CAE94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200400"/>
            <a:ext cx="2286000" cy="2286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C4B6">
              <a:alpha val="12000"/>
            </a:srgbClr>
          </a:solidFill>
          <a:ln xmlns:a="http://schemas.openxmlformats.org/drawingml/2006/main" w="12700">
            <a:solidFill>
              <a:srgbClr val="2EC4B6">
                <a:alpha val="12000"/>
              </a:srgbClr>
            </a:solidFill>
            <a:prstDash val="solid"/>
          </a:ln>
        </p:spPr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D32DA6B3-3A9E-439B-93F9-E30A0D84C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0" y="274320"/>
            <a:ext cx="457200" cy="3749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65B3020E-420F-41AB-AC12-C3E7DD8EE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0"/>
            <a:ext cx="150876" cy="1508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13A7AA91-279E-42E8-B111-3E502822E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4696" y="-82296"/>
            <a:ext cx="150876" cy="1508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B8D03AB9-C76C-4E7E-9E57-31B0D586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5864" y="0"/>
            <a:ext cx="150876" cy="1508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EB2CADFE-9359-4540-821F-599375B50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1463040"/>
            <a:ext cx="347472" cy="28492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60000"/>
            </a:srgbClr>
          </a:solidFill>
          <a:ln xmlns:a="http://schemas.openxmlformats.org/drawingml/2006/main" w="12700">
            <a:solidFill>
              <a:srgbClr val="9B72CF">
                <a:alpha val="60000"/>
              </a:srgbClr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0C23ABFD-EEB1-4806-9BCD-BBE5441A8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2986" y="1254557"/>
            <a:ext cx="114666" cy="1146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60000"/>
            </a:srgbClr>
          </a:solidFill>
          <a:ln xmlns:a="http://schemas.openxmlformats.org/drawingml/2006/main" w="12700">
            <a:solidFill>
              <a:srgbClr val="9B72CF">
                <a:alpha val="60000"/>
              </a:srgbClr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72B956A9-4EC3-4896-A795-B88D0EBDB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519" y="1192012"/>
            <a:ext cx="114666" cy="1146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60000"/>
            </a:srgbClr>
          </a:solidFill>
          <a:ln xmlns:a="http://schemas.openxmlformats.org/drawingml/2006/main" w="12700">
            <a:solidFill>
              <a:srgbClr val="9B72CF">
                <a:alpha val="60000"/>
              </a:srgbClr>
            </a:solidFill>
            <a:prstDash val="solid"/>
          </a:ln>
        </p:spPr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B462E44B-DB11-4A71-837D-402793FA9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7407" y="1254557"/>
            <a:ext cx="114666" cy="1146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60000"/>
            </a:srgbClr>
          </a:solidFill>
          <a:ln xmlns:a="http://schemas.openxmlformats.org/drawingml/2006/main" w="12700">
            <a:solidFill>
              <a:srgbClr val="9B72CF">
                <a:alpha val="60000"/>
              </a:srgbClr>
            </a:solidFill>
            <a:prstDash val="solid"/>
          </a:ln>
        </p:spPr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EB16918-4A06-4A5F-8D45-0E554CC07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743200"/>
            <a:ext cx="274320" cy="22494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C4B6">
              <a:alpha val="60000"/>
            </a:srgbClr>
          </a:solidFill>
          <a:ln xmlns:a="http://schemas.openxmlformats.org/drawingml/2006/main" w="12700">
            <a:solidFill>
              <a:srgbClr val="2EC4B6">
                <a:alpha val="60000"/>
              </a:srgbClr>
            </a:solidFill>
            <a:prstDash val="solid"/>
          </a:ln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C3863904-3048-4305-B9E9-F5B98E24D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1936" y="2578608"/>
            <a:ext cx="90526" cy="9052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C4B6">
              <a:alpha val="60000"/>
            </a:srgbClr>
          </a:solidFill>
          <a:ln xmlns:a="http://schemas.openxmlformats.org/drawingml/2006/main" w="12700">
            <a:solidFill>
              <a:srgbClr val="2EC4B6">
                <a:alpha val="60000"/>
              </a:srgbClr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9D4D14A6-F0D3-41A5-8A63-AE12E534B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042" y="2529230"/>
            <a:ext cx="90526" cy="9052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C4B6">
              <a:alpha val="60000"/>
            </a:srgbClr>
          </a:solidFill>
          <a:ln xmlns:a="http://schemas.openxmlformats.org/drawingml/2006/main" w="12700">
            <a:solidFill>
              <a:srgbClr val="2EC4B6">
                <a:alpha val="60000"/>
              </a:srgbClr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8F31AD3F-A55C-4DCF-A2E9-5E4D4912F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1742" y="2578608"/>
            <a:ext cx="90526" cy="9052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C4B6">
              <a:alpha val="60000"/>
            </a:srgbClr>
          </a:solidFill>
          <a:ln xmlns:a="http://schemas.openxmlformats.org/drawingml/2006/main" w="12700">
            <a:solidFill>
              <a:srgbClr val="2EC4B6">
                <a:alpha val="60000"/>
              </a:srgbClr>
            </a:solidFill>
            <a:prstDash val="solid"/>
          </a:ln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581A9536-BFB4-42D1-9F86-93ED9639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320040"/>
            <a:ext cx="2468880" cy="217261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9A5C"/>
          </a:solidFill>
          <a:ln xmlns:a="http://schemas.openxmlformats.org/drawingml/2006/main" w="12700">
            <a:solidFill>
              <a:srgbClr val="FF9A5C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47900929-825F-4146-A0D8-75E038287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6248" y="-371246"/>
            <a:ext cx="740664" cy="81473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F9A5C"/>
          </a:solidFill>
          <a:ln xmlns:a="http://schemas.openxmlformats.org/drawingml/2006/main" w="12700">
            <a:solidFill>
              <a:srgbClr val="FF9A5C"/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A8518BD2-3199-4C3B-A690-1DA04EE2C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9692" y="-223114"/>
            <a:ext cx="493776" cy="567842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3C42FD76-21C5-4BD7-8778-D9E22BF82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0688" y="-371246"/>
            <a:ext cx="740664" cy="81473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F9A5C"/>
          </a:solidFill>
          <a:ln xmlns:a="http://schemas.openxmlformats.org/drawingml/2006/main" w="12700">
            <a:solidFill>
              <a:srgbClr val="FF9A5C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24E2B362-5146-4EA9-92FE-47A123CE2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4132" y="-223114"/>
            <a:ext cx="493776" cy="567842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E911AD75-17F6-4E5D-9B29-A2F16261F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3136" y="813816"/>
            <a:ext cx="543154" cy="46908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1B2E"/>
          </a:solidFill>
          <a:ln xmlns:a="http://schemas.openxmlformats.org/drawingml/2006/main" w="12700">
            <a:solidFill>
              <a:srgbClr val="1E1B2E"/>
            </a:solidFill>
            <a:prstDash val="solid"/>
          </a:ln>
        </p:spPr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94E61286-986C-47C4-BDFF-523E85515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6580" y="863194"/>
            <a:ext cx="172822" cy="17282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/>
            </a:solidFill>
            <a:prstDash val="solid"/>
          </a:ln>
        </p:spPr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2DB564F9-671C-43EA-BFC9-BEF33CECB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1933" y="813816"/>
            <a:ext cx="543154" cy="46908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1B2E"/>
          </a:solidFill>
          <a:ln xmlns:a="http://schemas.openxmlformats.org/drawingml/2006/main" w="12700">
            <a:solidFill>
              <a:srgbClr val="1E1B2E"/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6D9D22BA-4989-4C0F-BF9F-BA19BD6F2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5377" y="863194"/>
            <a:ext cx="172822" cy="17282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8D46BC3A-C6E1-41DC-AEAB-4A7DD26B8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1601" y="1406347"/>
            <a:ext cx="444398" cy="29626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1E1EC743-E2DD-43DB-B947-CA2051F59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9982" y="1505102"/>
            <a:ext cx="839419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5A5870"/>
            </a:solidFill>
            <a:prstDash val="solid"/>
          </a:ln>
        </p:spPr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98F19DAA-91BC-47D1-8542-20078095B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9982" y="1702613"/>
            <a:ext cx="839419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5A5870"/>
            </a:solidFill>
            <a:prstDash val="solid"/>
          </a:ln>
        </p:spPr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E289FCF7-D846-42FD-BB4D-8345D763A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198" y="1505102"/>
            <a:ext cx="839419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5A5870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E1471C8E-EBD8-427A-AB13-AAE717543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8198" y="1702613"/>
            <a:ext cx="839419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5A5870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48B01E29-A9CB-4B5F-9424-3093C5B7D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91440"/>
            <a:ext cx="54864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200">
                <a:solidFill>
                  <a:srgbClr val="000000"/>
                </a:solidFill>
              </a:rPr>
              <a:t>✨</a:t>
            </a:r>
            <a:endParaRPr sz="22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7E75A9E3-FD4F-4ECA-B8B4-596AA6347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54864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>
                <a:solidFill>
                  <a:srgbClr val="000000"/>
                </a:solidFill>
              </a:rPr>
              <a:t>⭐</a:t>
            </a:r>
            <a:endParaRPr sz="1800"/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DF64C5A8-4E40-49E5-AFC5-109BD3EE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57358"/>
            <a:ext cx="5577840" cy="1554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6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Content Analysis</a:t>
            </a:r>
          </a:p>
          <a:p xmlns:a="http://schemas.openxmlformats.org/drawingml/2006/main">
            <a:pPr marL="0" indent="0" algn="l">
              <a:buNone/>
            </a:pPr>
            <a:r>
              <a:rPr sz="32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- A Research Method for Social Science</a:t>
            </a:r>
            <a:endParaRPr sz="3200"/>
          </a:p>
          <a:p xmlns:a="http://schemas.openxmlformats.org/drawingml/2006/main">
            <a:pPr marL="0" indent="0" algn="l">
              <a:buNone/>
            </a:pPr>
            <a:endParaRPr sz="360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774BD28F-FB83-45DE-AEB9-09402B65E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80360"/>
            <a:ext cx="4754880" cy="475488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F9F36626-A8C1-4F37-B52B-E0A2E1CE7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80360"/>
            <a:ext cx="475488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FFFFF"/>
                </a:solidFill>
              </a:rPr>
              <a:t>🔬  Online Emotional Communities · OwlKitty Case Study</a:t>
            </a:r>
            <a:endParaRPr sz="130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F2E384B2-CAD3-4345-A8C6-37FD3B478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64992"/>
            <a:ext cx="5577840" cy="1024128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3D3A55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F39D145D-EDA9-4BA6-840F-635B125B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547872"/>
            <a:ext cx="52120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100">
                <a:solidFill>
                  <a:srgbClr val="9B72CF"/>
                </a:solidFill>
              </a:rPr>
              <a:t>Example Research Question:</a:t>
            </a:r>
            <a:endParaRPr sz="1000"/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1179EC7F-6E64-4961-B1F0-36A2610D6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794760"/>
            <a:ext cx="5212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FFFFFF"/>
                </a:solidFill>
              </a:rPr>
              <a:t>"How do YouTube commenters construct emotional</a:t>
            </a:r>
            <a:endParaRPr sz="1200"/>
          </a:p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FFFFFF"/>
                </a:solidFill>
              </a:rPr>
              <a:t>communities around cat-centered parody content?"</a:t>
            </a:r>
            <a:endParaRPr sz="1200"/>
          </a:p>
        </p:txBody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F8705F0D-C71F-4102-8417-E87757154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617720"/>
            <a:ext cx="9144000" cy="5257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2D2B3D"/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F42304FF-C1E1-45A5-A582-AEA7918B6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" y="4681728"/>
            <a:ext cx="859536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8A8AAA"/>
                </a:solidFill>
              </a:rPr>
              <a:t>🐱   Undergraduate Social Science   |   Research Methods   🐱</a:t>
            </a: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12424226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1023FDA-9934-42AD-9F0C-1A60B1573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0778EF8-3FBB-4323-BFDD-6C5839EC2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09728"/>
            <a:ext cx="777240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FFFFF"/>
                </a:solidFill>
              </a:rPr>
              <a:t>🎯  LEARNING OBJECTIVES</a:t>
            </a:r>
            <a:endParaRPr sz="1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20EDCEC-717E-449A-96BE-6090F2F67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54864"/>
            <a:ext cx="685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>
                <a:solidFill>
                  <a:srgbClr val="000000"/>
                </a:solidFill>
              </a:rPr>
              <a:t>😺</a:t>
            </a:r>
            <a:endParaRPr sz="26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E1F4D49-709D-4776-BBF7-A5DD01C43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22960"/>
            <a:ext cx="822960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00">
                <a:solidFill>
                  <a:srgbClr val="2D2B3D"/>
                </a:solidFill>
              </a:rPr>
              <a:t>By the end of this presentation, you will be able to:</a:t>
            </a:r>
            <a:endParaRPr sz="14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CA3B0B0C-D3B9-43FE-A543-D5B6FC58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325880"/>
            <a:ext cx="4069080" cy="34290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0E8F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AC9E968-F733-4D04-BA48-1BBCBDDA3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4480" y="1508760"/>
            <a:ext cx="1417320" cy="124724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922575BA-B13F-4AE3-89F1-ECDB1EAD4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6212" y="1111910"/>
            <a:ext cx="425196" cy="467716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75D5C56F-1FF0-496A-8BF9-CF82EAB8E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7078" y="1196950"/>
            <a:ext cx="283464" cy="325984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15B56011-7E81-4892-9502-C250AD269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4872" y="1111910"/>
            <a:ext cx="425196" cy="467716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7E5B1738-0829-4BB5-A5E3-A32DD27B4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5738" y="1196950"/>
            <a:ext cx="283464" cy="325984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CA8580E7-BF42-4E4B-B38F-7FAF737D1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7944" y="1792224"/>
            <a:ext cx="311810" cy="26929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1B2E"/>
          </a:solidFill>
          <a:ln xmlns:a="http://schemas.openxmlformats.org/drawingml/2006/main" w="12700">
            <a:solidFill>
              <a:srgbClr val="1E1B2E"/>
            </a:solidFill>
            <a:prstDash val="solid"/>
          </a:ln>
        </p:spPr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DC4DC78D-B12D-4529-8A36-44E0F72E7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8810" y="1820570"/>
            <a:ext cx="99212" cy="992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/>
            </a:solidFill>
            <a:prstDash val="solid"/>
          </a:ln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B091E99E-0B0B-48D5-A267-61710A759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8179" y="1792224"/>
            <a:ext cx="311810" cy="26929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1B2E"/>
          </a:solidFill>
          <a:ln xmlns:a="http://schemas.openxmlformats.org/drawingml/2006/main" w="12700">
            <a:solidFill>
              <a:srgbClr val="1E1B2E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51C54710-257B-47DC-9181-9AAE7F5FE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045" y="1820570"/>
            <a:ext cx="99212" cy="992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BFE49095-FD4E-4BD3-B017-6AC6E7E2B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5581" y="2132381"/>
            <a:ext cx="255118" cy="17007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07BC09DD-28B9-4FC9-872E-B50D54943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6134" y="2189074"/>
            <a:ext cx="481889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5A5870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CC732FA0-0D94-4860-AB0E-CC91EBFF6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6134" y="2302459"/>
            <a:ext cx="481889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5A5870"/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DD926030-3D6E-4D21-A5A0-64F273F24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8258" y="2189074"/>
            <a:ext cx="481889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5A5870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3705275C-33F8-41DF-93FD-C84EA0869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8258" y="2302459"/>
            <a:ext cx="481889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5A5870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B18D4939-CAC8-4F48-873B-AA9564B21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1417320"/>
            <a:ext cx="6400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2800" b="1">
                <a:solidFill>
                  <a:srgbClr val="9B72CF"/>
                </a:solidFill>
              </a:rPr>
              <a:t>01</a:t>
            </a:r>
            <a:endParaRPr sz="28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3A086B82-EBB9-47BC-8B55-CE4328975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3017520"/>
            <a:ext cx="1371600" cy="329184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50F3CC08-E935-4AB1-B37B-7DDD7FC7E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3017520"/>
            <a:ext cx="13716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FFFFF"/>
                </a:solidFill>
              </a:rPr>
              <a:t>EXPLAIN</a:t>
            </a:r>
            <a:endParaRPr sz="12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4D87B81E-5FC6-464E-9388-4AF92F69C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" y="3419856"/>
            <a:ext cx="374904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2D2B3D"/>
                </a:solidFill>
              </a:rPr>
              <a:t>Explain how content analysis can examine online community-building.</a:t>
            </a:r>
            <a:endParaRPr sz="115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EB19FD0D-689E-4982-9C1F-EB899D584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9160" y="1325880"/>
            <a:ext cx="4069080" cy="34290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E4F9F7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3E1297D1-16C4-4D34-8B8D-7BC05C0FA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7880" y="1508760"/>
            <a:ext cx="1417320" cy="124724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C4B6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355BC32F-6B13-49E4-A90A-050865141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612" y="1111910"/>
            <a:ext cx="425196" cy="467716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2EC4B6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AF41041D-48B8-4FE9-9781-170BC1328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0478" y="1196950"/>
            <a:ext cx="283464" cy="325984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14C58D88-13BE-4BBD-AD00-FD06FC205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8272" y="1111910"/>
            <a:ext cx="425196" cy="467716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2EC4B6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EEAAC72C-A538-4944-9B17-D0B496CCF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138" y="1196950"/>
            <a:ext cx="283464" cy="325984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43D4B29E-A07D-4A5A-B494-151C021E7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344" y="1792224"/>
            <a:ext cx="311810" cy="26929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1B2E"/>
          </a:solidFill>
          <a:ln xmlns:a="http://schemas.openxmlformats.org/drawingml/2006/main" w="12700">
            <a:solidFill>
              <a:srgbClr val="1E1B2E"/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5A89B075-9616-4A3D-AF80-02E764013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2210" y="1820570"/>
            <a:ext cx="99212" cy="992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/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BE4385D6-E2AB-4114-B5A4-4B2D081CB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1579" y="1792224"/>
            <a:ext cx="311810" cy="26929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1B2E"/>
          </a:solidFill>
          <a:ln xmlns:a="http://schemas.openxmlformats.org/drawingml/2006/main" w="12700">
            <a:solidFill>
              <a:srgbClr val="1E1B2E"/>
            </a:solidFill>
            <a:prstDash val="solid"/>
          </a:ln>
        </p:spPr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422D849F-74BA-485E-AF81-2D7EB1DA4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445" y="1820570"/>
            <a:ext cx="99212" cy="992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/>
            </a:solidFill>
            <a:prstDash val="solid"/>
          </a:ln>
        </p:spPr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A5E352AF-811D-41A3-96CD-D442C8140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8981" y="2132381"/>
            <a:ext cx="255118" cy="17007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0ED9F408-3017-4A89-9D93-AC8580441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9534" y="2189074"/>
            <a:ext cx="481889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5A5870"/>
            </a:solidFill>
            <a:prstDash val="solid"/>
          </a:ln>
        </p:spPr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55C96702-5AF9-4BBA-BCB3-401DCF0A1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9534" y="2302459"/>
            <a:ext cx="481889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5A5870"/>
            </a:solidFill>
            <a:prstDash val="solid"/>
          </a:ln>
        </p:spPr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1B286E14-014A-4BEC-9F35-7391A5D80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1658" y="2189074"/>
            <a:ext cx="481889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5A5870"/>
            </a:solidFill>
            <a:prstDash val="solid"/>
          </a:ln>
        </p:spPr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EB6AA523-B22F-42F4-8359-9F132C362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1658" y="2302459"/>
            <a:ext cx="481889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5A5870"/>
            </a:solidFill>
            <a:prstDash val="solid"/>
          </a:ln>
        </p:spPr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30886C80-AA15-41E8-B8B2-40D2DA26A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417320"/>
            <a:ext cx="6400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2800" b="1">
                <a:solidFill>
                  <a:srgbClr val="2EC4B6"/>
                </a:solidFill>
              </a:rPr>
              <a:t>02</a:t>
            </a:r>
            <a:endParaRPr sz="280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AF419541-9255-46B6-A095-D215E47C4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3752" y="3017520"/>
            <a:ext cx="1371600" cy="329184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2EC4B6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1B178F67-6CC2-4950-9250-CA2E891ED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3752" y="3017520"/>
            <a:ext cx="13716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FFFFF"/>
                </a:solidFill>
              </a:rPr>
              <a:t>APPLY</a:t>
            </a:r>
            <a:endParaRPr sz="1200"/>
          </a:p>
        </p:txBody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7676B3EA-B1C1-4602-AAD7-55749FABC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3752" y="3419856"/>
            <a:ext cx="374904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r>
              <a:rPr sz="1150">
                <a:solidFill>
                  <a:srgbClr val="2D2B3D"/>
                </a:solidFill>
              </a:rPr>
              <a:t>Apply a two-dimensional codebook to comments and justify your coding decisions.</a:t>
            </a:r>
          </a:p>
        </p:txBody>
      </p:sp>
    </p:spTree>
    <p:extLst>
      <p:ext uri="{BB962C8B-B14F-4D97-AF65-F5344CB8AC3E}">
        <p14:creationId xmlns:p14="http://schemas.microsoft.com/office/powerpoint/2010/main" val="1202570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F5CB4CD-3D4C-4A15-940D-B3A7D2DB6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4539F29-6F29-4850-BD29-E6C9980A3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09728"/>
            <a:ext cx="777240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FFFFF"/>
                </a:solidFill>
              </a:rPr>
              <a:t>🔬  WHAT IS CONTENT ANALYSIS?</a:t>
            </a:r>
            <a:endParaRPr sz="1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4FF0F51-6B0F-4BCE-AB9F-A79A2097E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54864"/>
            <a:ext cx="685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>
                <a:solidFill>
                  <a:srgbClr val="000000"/>
                </a:solidFill>
              </a:rPr>
              <a:t>😺</a:t>
            </a:r>
            <a:endParaRPr sz="260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5F49D9EC-8E27-4EA2-B1E9-0127BCC45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804672"/>
            <a:ext cx="8412480" cy="804672"/>
          </a:xfrm>
          <a:prstGeom xmlns:a="http://schemas.openxmlformats.org/drawingml/2006/main" prst="roundRect">
            <a:avLst>
              <a:gd name="adj" fmla="val 15909"/>
            </a:avLst>
          </a:prstGeom>
          <a:solidFill xmlns:a="http://schemas.openxmlformats.org/drawingml/2006/main">
            <a:srgbClr val="F0E8F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ACC2DEC5-9410-4330-87DD-ABD91BCF0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859536"/>
            <a:ext cx="8046720" cy="6949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50">
                <a:solidFill>
                  <a:srgbClr val="2D2B3D"/>
                </a:solidFill>
              </a:rPr>
              <a:t>📖  Content Analysis = a systematic, replicable method for identifying and interpreting patterns in text, images, or media — used to answer social science research questions.</a:t>
            </a:r>
            <a:endParaRPr sz="13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1EE68BA5-11AE-43DE-9EFC-20C4650A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55648"/>
            <a:ext cx="82296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2D2B3D"/>
                </a:solidFill>
              </a:rPr>
              <a:t>The Most Important Distinction: 🔑</a:t>
            </a:r>
            <a:endParaRPr sz="1300"/>
          </a:p>
        </p:txBody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1EB22FA5-2C3D-462D-A2E8-955D7A4AB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2157984"/>
            <a:ext cx="4069080" cy="2487168"/>
          </a:xfrm>
          <a:prstGeom xmlns:a="http://schemas.openxmlformats.org/drawingml/2006/main" prst="roundRect">
            <a:avLst>
              <a:gd name="adj" fmla="val 5515"/>
            </a:avLst>
          </a:prstGeom>
          <a:solidFill xmlns:a="http://schemas.openxmlformats.org/drawingml/2006/main">
            <a:srgbClr val="E4F9F7"/>
          </a:solidFill>
          <a:ln xmlns:a="http://schemas.openxmlformats.org/drawingml/2006/main" w="12700">
            <a:solidFill>
              <a:srgbClr val="2EC4B6"/>
            </a:solidFill>
            <a:prstDash val="solid"/>
          </a:ln>
          <a:effectLst xmlns:a="http://schemas.openxmlformats.org/drawingml/2006/main"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C480AC13-186F-40AF-B810-3242D869C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2158898"/>
            <a:ext cx="91440" cy="248533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C4B6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4D7584B-1F05-4089-A306-8591EBD77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249424"/>
            <a:ext cx="37490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2EC4B6"/>
                </a:solidFill>
              </a:rPr>
              <a:t>📄  MANIFEST CONTENT</a:t>
            </a:r>
            <a:endParaRPr sz="12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8CB578AF-21D4-4F43-8E76-1FDA4B2E5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606040"/>
            <a:ext cx="37490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2D2B3D"/>
                </a:solidFill>
              </a:rPr>
              <a:t>Surface level — what is literally said or shown</a:t>
            </a:r>
            <a:endParaRPr sz="12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A6B7C4BB-31A0-46FA-BEFD-858AC6DA4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944368"/>
            <a:ext cx="374904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0F0EC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01E9A4EE-6E9E-434D-B5CB-25FE21F0C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980944"/>
            <a:ext cx="35661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2D2B3D"/>
                </a:solidFill>
              </a:rPr>
              <a:t>💬  "This cat is so cute!!"</a:t>
            </a:r>
            <a:endParaRPr sz="12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8D58156-EF02-4F75-A4DF-6482C5124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566160"/>
            <a:ext cx="37490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2EC4B6"/>
                </a:solidFill>
              </a:rPr>
              <a:t>→  Simple: positive sentiment, uses 'cute'</a:t>
            </a:r>
            <a:endParaRPr sz="11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BA4139F0-7B7B-4BDE-8C34-3FF6FD07C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913632"/>
            <a:ext cx="2011680" cy="27432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2EC4B6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0D3F4A6-CF80-4357-A9FA-C6EA8DF3E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913632"/>
            <a:ext cx="20116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FFFF"/>
                </a:solidFill>
              </a:rPr>
              <a:t>Basic — what words are used</a:t>
            </a:r>
            <a:endParaRPr sz="90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110B21CF-8FC9-45AA-B4AB-749FC6611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9160" y="2157984"/>
            <a:ext cx="4069080" cy="2487168"/>
          </a:xfrm>
          <a:prstGeom xmlns:a="http://schemas.openxmlformats.org/drawingml/2006/main" prst="roundRect">
            <a:avLst>
              <a:gd name="adj" fmla="val 5515"/>
            </a:avLst>
          </a:prstGeom>
          <a:solidFill xmlns:a="http://schemas.openxmlformats.org/drawingml/2006/main">
            <a:srgbClr val="FFE8F2"/>
          </a:solidFill>
          <a:ln xmlns:a="http://schemas.openxmlformats.org/drawingml/2006/main" w="12700">
            <a:solidFill>
              <a:srgbClr val="FF6B9D"/>
            </a:solidFill>
            <a:prstDash val="solid"/>
          </a:ln>
          <a:effectLst xmlns:a="http://schemas.openxmlformats.org/drawingml/2006/main"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5383AB65-D8C1-40F9-9E77-81D9DA31B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9160" y="2158898"/>
            <a:ext cx="91440" cy="248533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B87BD322-79A3-4863-A555-3255B500B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2249424"/>
            <a:ext cx="37490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F6B9D"/>
                </a:solidFill>
              </a:rPr>
              <a:t>🔍  LATENT CONTENT</a:t>
            </a:r>
            <a:endParaRPr sz="12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0207CD0-A620-4B20-AA44-B5114F7BB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2606040"/>
            <a:ext cx="37490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i="1">
                <a:solidFill>
                  <a:srgbClr val="2D2B3D"/>
                </a:solidFill>
              </a:rPr>
              <a:t>Deeper meaning — what is implied or constructed</a:t>
            </a:r>
            <a:endParaRPr sz="12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2C192AAD-82C0-4ED6-8DEE-CD5ADCCD1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2944368"/>
            <a:ext cx="374904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D6E8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33A3071A-DAF1-4B03-BB0E-3C7AAD2A4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2980944"/>
            <a:ext cx="35661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2D2B3D"/>
                </a:solidFill>
              </a:rPr>
              <a:t>💬  "This cat is so cute!!"</a:t>
            </a:r>
            <a:endParaRPr sz="12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C2944773-16FA-44B8-B3D8-BE9DC6E72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566160"/>
            <a:ext cx="374904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>
                <a:solidFill>
                  <a:srgbClr val="FF6B9D"/>
                </a:solidFill>
              </a:rPr>
              <a:t>→ Possible shared affection; context matters</a:t>
            </a:r>
            <a:endParaRPr sz="110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0DD67A3D-0FF8-438F-9C6A-93263457D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913632"/>
            <a:ext cx="2286000" cy="27432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8F376E01-B503-4BD9-B01B-E2C38E431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913632"/>
            <a:ext cx="22860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FFFF"/>
                </a:solidFill>
              </a:rPr>
              <a:t>Interpreting meaning in context</a:t>
            </a:r>
            <a:endParaRPr sz="9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31875775-08F1-412D-9827-2777E110C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4717389"/>
            <a:ext cx="8412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/>
              <a:t>Content analysis can examine both manifest content and latent content.</a:t>
            </a:r>
            <a:endParaRPr sz="1150"/>
          </a:p>
        </p:txBody>
      </p:sp>
    </p:spTree>
    <p:extLst>
      <p:ext uri="{BB962C8B-B14F-4D97-AF65-F5344CB8AC3E}">
        <p14:creationId xmlns:p14="http://schemas.microsoft.com/office/powerpoint/2010/main" val="2706556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E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5A87162-7C1A-4551-B85A-86B0BA3D2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731520" y="-731520"/>
            <a:ext cx="3657600" cy="3657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10000"/>
            </a:srgbClr>
          </a:solidFill>
          <a:ln xmlns:a="http://schemas.openxmlformats.org/drawingml/2006/main" w="12700">
            <a:solidFill>
              <a:srgbClr val="FF6B9D">
                <a:alpha val="1000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62E5DB0-622D-4D9C-9AC8-1B9631BCA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0" y="2560320"/>
            <a:ext cx="2926080" cy="29260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10000"/>
            </a:srgbClr>
          </a:solidFill>
          <a:ln xmlns:a="http://schemas.openxmlformats.org/drawingml/2006/main" w="12700">
            <a:solidFill>
              <a:srgbClr val="9B72CF">
                <a:alpha val="10000"/>
              </a:srgbClr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2FD0C974-E7A9-4922-9A70-4D31D6FA9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57200"/>
            <a:ext cx="384048" cy="31491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DC5464D0-6955-4532-897A-4AF9D5BB7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2790" y="226771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AD0D4E00-8F90-491C-9A56-6C173153B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5538" y="157643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52EC81C6-D1D2-4C35-B949-B4D02194D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519" y="226771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E250D42A-38DF-4880-8D88-335E2FBC0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" y="3840480"/>
            <a:ext cx="320040" cy="26243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60000"/>
            </a:srgbClr>
          </a:solidFill>
          <a:ln xmlns:a="http://schemas.openxmlformats.org/drawingml/2006/main" w="12700">
            <a:solidFill>
              <a:srgbClr val="9B72CF">
                <a:alpha val="60000"/>
              </a:srgbClr>
            </a:solidFill>
            <a:prstDash val="solid"/>
          </a:ln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91BE32CC-6B1B-4166-9134-A26B68E1D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312" y="3648456"/>
            <a:ext cx="105613" cy="1056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60000"/>
            </a:srgbClr>
          </a:solidFill>
          <a:ln xmlns:a="http://schemas.openxmlformats.org/drawingml/2006/main" w="12700">
            <a:solidFill>
              <a:srgbClr val="9B72CF">
                <a:alpha val="60000"/>
              </a:srgbClr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53BD708-639F-4F8F-ADE6-9ECBF8A7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935" y="3590849"/>
            <a:ext cx="105613" cy="1056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60000"/>
            </a:srgbClr>
          </a:solidFill>
          <a:ln xmlns:a="http://schemas.openxmlformats.org/drawingml/2006/main" w="12700">
            <a:solidFill>
              <a:srgbClr val="9B72CF">
                <a:alpha val="60000"/>
              </a:srgbClr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2DC4F546-58FC-4370-8E96-0D7CDA92B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753" y="3648456"/>
            <a:ext cx="105613" cy="1056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60000"/>
            </a:srgbClr>
          </a:solidFill>
          <a:ln xmlns:a="http://schemas.openxmlformats.org/drawingml/2006/main" w="12700">
            <a:solidFill>
              <a:srgbClr val="9B72CF">
                <a:alpha val="6000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88C91E6-664E-499D-946A-28902BECE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6032"/>
            <a:ext cx="82296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300">
                <a:solidFill>
                  <a:srgbClr val="FF6B9D"/>
                </a:solidFill>
              </a:rPr>
              <a:t>THE HOOK  🐾</a:t>
            </a:r>
            <a:endParaRPr sz="10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BFBB2C97-1522-4695-928D-7A6431965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1792"/>
            <a:ext cx="8229600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200" b="1" i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"You are a Barbie fan. I am a Barbie fan.</a:t>
            </a:r>
            <a:endParaRPr sz="2200"/>
          </a:p>
          <a:p xmlns:a="http://schemas.openxmlformats.org/drawingml/2006/main">
            <a:pPr marL="0" indent="0" algn="l">
              <a:buNone/>
            </a:pPr>
            <a:r>
              <a:rPr sz="2200" b="1" i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both just watched a cat replace Margot Robbie.</a:t>
            </a:r>
            <a:endParaRPr sz="2200"/>
          </a:p>
          <a:p xmlns:a="http://schemas.openxmlformats.org/drawingml/2006/main">
            <a:pPr marL="0" indent="0" algn="l">
              <a:buNone/>
            </a:pPr>
            <a:r>
              <a:rPr sz="2200" b="1" i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we feel like we know each other. Why?"</a:t>
            </a:r>
            <a:endParaRPr sz="22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26F02208-AAE2-4F0E-957E-37253247F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965960"/>
            <a:ext cx="4754880" cy="2377440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3D3A55"/>
          </a:solidFill>
          <a:ln xmlns:a="http://schemas.openxmlformats.org/drawingml/2006/main" w="12700">
            <a:solidFill>
              <a:srgbClr val="9B72CF"/>
            </a:solidFill>
            <a:prstDash val="solid"/>
          </a:ln>
          <a:effectLst xmlns:a="http://schemas.openxmlformats.org/drawingml/2006/main"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1D39F12A-2134-4209-8D55-2C8FBEF92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966874"/>
            <a:ext cx="91440" cy="237561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9AF088BC-B74F-4FB8-8EC7-94E961734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57400"/>
            <a:ext cx="2560320" cy="320040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85EF71A-F96C-4A17-9B4A-3E6EDD524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57400"/>
            <a:ext cx="25603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FFFFFF"/>
                </a:solidFill>
              </a:rPr>
              <a:t>📚  AFFECTIVE PUBLICS</a:t>
            </a:r>
            <a:endParaRPr sz="1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5FFF48AC-FDC2-44B5-BDFA-F9F7EEF12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622977"/>
            <a:ext cx="4389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9B72CF"/>
                </a:solidFill>
              </a:rPr>
              <a:t>Zizi Papacharissi (2015)</a:t>
            </a:r>
            <a:endParaRPr sz="10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F3ADFD3F-05A3-4622-8EE8-403FBE2FF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724912"/>
            <a:ext cx="438912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FFFFF"/>
                </a:solidFill>
              </a:rPr>
              <a:t>Affective publics offers a lens for examining how shared feelings and networked expression connect people online. Shared emotion may support affiliation; it does not by itself prove a lasting community.</a:t>
            </a:r>
            <a:endParaRPr sz="12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0CB5027B-FAE1-4FA4-9E07-C96C6203A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0" y="1965960"/>
            <a:ext cx="3474720" cy="2377440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3D3A55"/>
          </a:solidFill>
          <a:ln xmlns:a="http://schemas.openxmlformats.org/drawingml/2006/main" w="12700">
            <a:solidFill>
              <a:srgbClr val="FF6B9D"/>
            </a:solidFill>
            <a:prstDash val="solid"/>
          </a:ln>
          <a:effectLst xmlns:a="http://schemas.openxmlformats.org/drawingml/2006/main"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E960E384-D0D9-4CED-A18B-9900F6853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3520" y="1966874"/>
            <a:ext cx="91440" cy="237561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C3FFE064-ED04-4B9C-BC49-4D0DCA5C2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057400"/>
            <a:ext cx="2194560" cy="320040"/>
          </a:xfrm>
          <a:prstGeom xmlns:a="http://schemas.openxmlformats.org/drawingml/2006/main" prst="roundRect">
            <a:avLst>
              <a:gd name="adj" fmla="val 34286"/>
            </a:avLst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859845A9-9335-4690-A54A-1DEC76766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057400"/>
            <a:ext cx="21945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FFFFFF"/>
                </a:solidFill>
              </a:rPr>
              <a:t>🎬  FOR OWLKITTY BARBIE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73C06A5E-64FB-4C4A-ACAD-9B72DD8C1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450592"/>
            <a:ext cx="3108960" cy="1005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FFFFFF"/>
                </a:solidFill>
              </a:rPr>
              <a:t>Viewers may share affection for Lizzy and familiarity with Barbie. We can look for language that invites other viewers to connect around these references.</a:t>
            </a:r>
            <a:endParaRPr sz="12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B85F94A3-0052-4AA3-9B09-2FB355F12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520440"/>
            <a:ext cx="3108960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i="1">
                <a:solidFill>
                  <a:srgbClr val="FFD93D"/>
                </a:solidFill>
              </a:rPr>
              <a:t>Question to explore: When do shared cultural references become signals of belonging?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62668004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217517A-AA18-4949-B76C-AA87BD083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16886043-1C57-46F6-9ABA-A5B19F6C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09728"/>
            <a:ext cx="777240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FFFFF"/>
                </a:solidFill>
              </a:rPr>
              <a:t>🎓  </a:t>
            </a:r>
            <a:r>
              <a:rPr sz="1500" b="1">
                <a:solidFill>
                  <a:srgbClr val="FFFFFF"/>
                </a:solidFill>
              </a:rPr>
              <a:t>Owlkitty</a:t>
            </a:r>
            <a:r>
              <a:rPr sz="1500" b="1">
                <a:solidFill>
                  <a:srgbClr val="FFFFFF"/>
                </a:solidFill>
              </a:rPr>
              <a:t>  🐾</a:t>
            </a:r>
            <a:endParaRPr sz="1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5EC326B-5D37-4E50-86B4-1C867D942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54864"/>
            <a:ext cx="685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>
                <a:solidFill>
                  <a:srgbClr val="000000"/>
                </a:solidFill>
              </a:rPr>
              <a:t>😺</a:t>
            </a:r>
            <a:endParaRPr sz="26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9C785B8A-C207-4D40-99FB-7CDAC56E1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4752" y="2807208"/>
            <a:ext cx="71780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endParaRPr sz="115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F5BE0713-5E84-46DD-A2B8-247CC2CA0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4407408"/>
            <a:ext cx="384048" cy="31491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84EB8A55-F9DA-4569-919C-FCC121301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7110" y="4176979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A92B4212-7609-46CB-A42C-3C6EB4FAE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9858" y="4107851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449399A2-70CA-4283-B6FC-0B8692DDC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8839" y="4176979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pic>
        <p:nvPicPr>
          <p:cNvPr id="38" name="Pictur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61e18b8acd4f8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6218" y="836215"/>
            <a:ext cx="3813185" cy="1861265"/>
          </a:xfrm>
          <a:prstGeom xmlns:a="http://schemas.openxmlformats.org/drawingml/2006/main" prst="rect">
            <a:avLst/>
          </a:prstGeom>
        </p:spPr>
      </p:pic>
      <p:pic>
        <p:nvPicPr>
          <p:cNvPr id="39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41a682e31a4d5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133285" y="2837113"/>
            <a:ext cx="3810375" cy="2139696"/>
          </a:xfrm>
          <a:prstGeom xmlns:a="http://schemas.openxmlformats.org/drawingml/2006/main" prst="rect">
            <a:avLst/>
          </a:prstGeom>
        </p:spPr>
      </p:pic>
      <p:pic>
        <p:nvPicPr>
          <p:cNvPr id="40" name="Picture 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af002255d941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04716" y="836215"/>
            <a:ext cx="2077889" cy="183136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961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E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017BA35-31A5-4EA1-B4FF-A00C8B395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0" y="-731520"/>
            <a:ext cx="3200400" cy="3200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9A5C">
              <a:alpha val="12000"/>
            </a:srgbClr>
          </a:solidFill>
          <a:ln xmlns:a="http://schemas.openxmlformats.org/drawingml/2006/main" w="12700">
            <a:solidFill>
              <a:srgbClr val="FF9A5C">
                <a:alpha val="1200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C1778E40-22CC-42E4-BB56-6AFE42259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4114800"/>
            <a:ext cx="384048" cy="31491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9A5C">
              <a:alpha val="60000"/>
            </a:srgbClr>
          </a:solidFill>
          <a:ln xmlns:a="http://schemas.openxmlformats.org/drawingml/2006/main" w="12700">
            <a:solidFill>
              <a:srgbClr val="FF9A5C">
                <a:alpha val="60000"/>
              </a:srgbClr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0D7E100F-0A68-405E-A915-407647BEF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5670" y="3884371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9A5C">
              <a:alpha val="60000"/>
            </a:srgbClr>
          </a:solidFill>
          <a:ln xmlns:a="http://schemas.openxmlformats.org/drawingml/2006/main" w="12700">
            <a:solidFill>
              <a:srgbClr val="FF9A5C">
                <a:alpha val="60000"/>
              </a:srgbClr>
            </a:solidFill>
            <a:prstDash val="solid"/>
          </a:ln>
        </p:spPr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3E4C3A74-B586-4995-AA93-E3338B2A0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8418" y="3815243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9A5C">
              <a:alpha val="60000"/>
            </a:srgbClr>
          </a:solidFill>
          <a:ln xmlns:a="http://schemas.openxmlformats.org/drawingml/2006/main" w="12700">
            <a:solidFill>
              <a:srgbClr val="FF9A5C">
                <a:alpha val="60000"/>
              </a:srgbClr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6F203571-8162-4F9D-88B2-D2ADB771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2098" y="3971331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9A5C">
              <a:alpha val="60000"/>
            </a:srgbClr>
          </a:solidFill>
          <a:ln xmlns:a="http://schemas.openxmlformats.org/drawingml/2006/main" w="12700">
            <a:solidFill>
              <a:srgbClr val="FF9A5C">
                <a:alpha val="60000"/>
              </a:srgbClr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59520B6D-0076-4D90-88EF-1266DD17A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9A5C"/>
          </a:solidFill>
          <a:ln xmlns:a="http://schemas.openxmlformats.org/drawingml/2006/main" w="12700">
            <a:solidFill>
              <a:srgbClr val="FF9A5C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60C90F7-EC9B-43C8-A9C0-227B3DBE9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09728"/>
            <a:ext cx="841248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FFFFFF"/>
                </a:solidFill>
              </a:rPr>
              <a:t>🎲  STEP 1: SAMPLING — WHICH COMMENTS DO WE STUDY?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B1AB1071-2CC8-42DD-A371-2927BCCB8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77240"/>
            <a:ext cx="822960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>
                <a:solidFill>
                  <a:srgbClr val="FFFFFF"/>
                </a:solidFill>
              </a:rPr>
              <a:t>Before coding, define the population and decide whether to study all eligible comments or a sample.</a:t>
            </a:r>
            <a:endParaRPr sz="1300"/>
          </a:p>
          <a:p xmlns:a="http://schemas.openxmlformats.org/drawingml/2006/main">
            <a:pPr marL="0" indent="0" algn="l">
              <a:buNone/>
            </a:pPr>
            <a:r>
              <a:rPr sz="1300">
                <a:solidFill>
                  <a:srgbClr val="FFFFFF"/>
                </a:solidFill>
              </a:rPr>
              <a:t>Document your selection rules, collection date, and treatment of replies.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D906ECB-CB74-4DCD-8CE2-294C747C6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1572768"/>
            <a:ext cx="2697480" cy="3127248"/>
          </a:xfrm>
          <a:prstGeom xmlns:a="http://schemas.openxmlformats.org/drawingml/2006/main" prst="roundRect">
            <a:avLst>
              <a:gd name="adj" fmla="val 6102"/>
            </a:avLst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73EE1288-DBC9-4CE0-A72A-10972354C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1572768"/>
            <a:ext cx="2697480" cy="566928"/>
          </a:xfrm>
          <a:prstGeom xmlns:a="http://schemas.openxmlformats.org/drawingml/2006/main" prst="roundRect">
            <a:avLst>
              <a:gd name="adj" fmla="val 29032"/>
            </a:avLst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87A0D983-36EF-4B9F-B1CE-0166874A5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1920240"/>
            <a:ext cx="2697480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6CBE012-2043-4D5E-9660-9680023A1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1627632"/>
            <a:ext cx="269748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FFFFF"/>
                </a:solidFill>
              </a:rPr>
              <a:t>🎯  WHICH VIDEO(S)?</a:t>
            </a:r>
            <a:endParaRPr sz="1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B2B58248-B680-443D-A898-D38F9C2E3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12848"/>
            <a:ext cx="2423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 b="1">
                <a:solidFill>
                  <a:srgbClr val="FFFFFF"/>
                </a:solidFill>
              </a:rPr>
              <a:t>One viral video? Multiple videos? Specific channel?</a:t>
            </a:r>
            <a:endParaRPr sz="115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C629B81-1F47-4F10-94EB-87D0040ED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61488"/>
            <a:ext cx="2423160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>
                <a:solidFill>
                  <a:srgbClr val="8A8AAA"/>
                </a:solidFill>
              </a:rPr>
              <a:t>Scope shapes interpretation. More videos do not automatically make a sample representative.</a:t>
            </a:r>
            <a:endParaRPr sz="11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DFA67977-339C-405B-8383-AF1AD71D5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239" y="3601175"/>
            <a:ext cx="2487168" cy="43891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3D3A55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B5728F5A-5878-408B-8920-998CFD984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671" y="3608609"/>
            <a:ext cx="2450592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50">
                <a:solidFill>
                  <a:srgbClr val="FF6B9D"/>
                </a:solidFill>
              </a:rPr>
              <a:t>Illustrative case: OwlKitty Barbie, selected for its cat-centered film parody.</a:t>
            </a:r>
            <a:endParaRPr sz="85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DF0C1C7D-8442-4106-89DF-2833FC3A7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572768"/>
            <a:ext cx="2697480" cy="3127248"/>
          </a:xfrm>
          <a:prstGeom xmlns:a="http://schemas.openxmlformats.org/drawingml/2006/main" prst="roundRect">
            <a:avLst>
              <a:gd name="adj" fmla="val 6102"/>
            </a:avLst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4EB564E1-F13B-46CF-972D-6FD3EDB26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572768"/>
            <a:ext cx="2697480" cy="566928"/>
          </a:xfrm>
          <a:prstGeom xmlns:a="http://schemas.openxmlformats.org/drawingml/2006/main" prst="roundRect">
            <a:avLst>
              <a:gd name="adj" fmla="val 29032"/>
            </a:avLst>
          </a:prstGeom>
          <a:solidFill xmlns:a="http://schemas.openxmlformats.org/drawingml/2006/main">
            <a:srgbClr val="2EC4B6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E0358962-C005-4A2E-BCA8-36EC037FC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920240"/>
            <a:ext cx="2697480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C4B6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CF311D6-677C-42D0-B63B-D3493CA58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1627632"/>
            <a:ext cx="269748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FFFFF"/>
                </a:solidFill>
              </a:rPr>
              <a:t>💬  WHICH COMMENTS?</a:t>
            </a:r>
            <a:endParaRPr sz="13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533E61AC-B0C9-4DEE-9596-D585F402D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2212848"/>
            <a:ext cx="2423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 b="1">
                <a:solidFill>
                  <a:srgbClr val="FFFFFF"/>
                </a:solidFill>
              </a:rPr>
              <a:t>Top comments? Random sample? First 100?</a:t>
            </a:r>
            <a:endParaRPr sz="11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124A2A62-51E3-43B9-8FE8-CE875C0AF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2761488"/>
            <a:ext cx="2423160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>
                <a:solidFill>
                  <a:srgbClr val="8A8AAA"/>
                </a:solidFill>
              </a:rPr>
              <a:t>Affects representativeness — top comments ≠ typical commenter</a:t>
            </a:r>
            <a:endParaRPr sz="110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513C0C80-1E21-44D2-B27F-DDDF1FBCD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2696" y="3595787"/>
            <a:ext cx="2487168" cy="43891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3D3A55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2319D3E4-ABA2-4118-BA09-4BE76B21E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28" y="3595787"/>
            <a:ext cx="2450592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50">
                <a:solidFill>
                  <a:srgbClr val="2EC4B6"/>
                </a:solidFill>
              </a:rPr>
              <a:t>e.g. Random sample of 50 comments per video</a:t>
            </a:r>
            <a:endParaRPr sz="85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36245B28-486D-452B-B7C2-6A21C729B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8258" y="1834835"/>
            <a:ext cx="2697480" cy="2865181"/>
          </a:xfrm>
          <a:prstGeom xmlns:a="http://schemas.openxmlformats.org/drawingml/2006/main" prst="roundRect">
            <a:avLst>
              <a:gd name="adj" fmla="val 6102"/>
            </a:avLst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1FCF4DE7-CDA3-46D5-B820-87A6B2BC8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1572768"/>
            <a:ext cx="2697480" cy="566928"/>
          </a:xfrm>
          <a:prstGeom xmlns:a="http://schemas.openxmlformats.org/drawingml/2006/main" prst="roundRect">
            <a:avLst>
              <a:gd name="adj" fmla="val 29032"/>
            </a:avLst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C71596AD-A691-4B15-8EC6-D5138AF3C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1920240"/>
            <a:ext cx="2697480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9E871FAE-67AE-42C8-91E5-49ADA6A20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1627632"/>
            <a:ext cx="269748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FFFFF"/>
                </a:solidFill>
              </a:rPr>
              <a:t>📅  WHAT TIME FRAME?</a:t>
            </a:r>
            <a:endParaRPr sz="13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3212C59F-19E3-49D7-9096-99DA05CAC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2212848"/>
            <a:ext cx="2423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 b="1">
                <a:solidFill>
                  <a:srgbClr val="FFFFFF"/>
                </a:solidFill>
              </a:rPr>
              <a:t>All-time? Last month? First week of posting?</a:t>
            </a:r>
            <a:endParaRPr sz="115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FFB364F0-C25C-4CAE-8A23-27133851E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2761488"/>
            <a:ext cx="2423160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>
                <a:solidFill>
                  <a:srgbClr val="8A8AAA"/>
                </a:solidFill>
              </a:rPr>
              <a:t>Affects temporal validity — early comments ≠ current community norms</a:t>
            </a:r>
            <a:endParaRPr sz="1100"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203DF3D0-5FF2-489F-BD61-329988188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986" y="3572195"/>
            <a:ext cx="2487168" cy="43891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3D3A55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BB1282ED-09C3-4F5E-9CA3-5D9459593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5418" y="3572195"/>
            <a:ext cx="2450592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50">
                <a:solidFill>
                  <a:srgbClr val="9B72CF"/>
                </a:solidFill>
              </a:rPr>
              <a:t>e.g. Comments posted within first 30 days</a:t>
            </a:r>
            <a:endParaRPr sz="850"/>
          </a:p>
        </p:txBody>
      </p:sp>
    </p:spTree>
    <p:extLst>
      <p:ext uri="{BB962C8B-B14F-4D97-AF65-F5344CB8AC3E}">
        <p14:creationId xmlns:p14="http://schemas.microsoft.com/office/powerpoint/2010/main" val="1794961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D64E6ED-18FC-4F1B-AF49-B93F2D94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C4B6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647D158-05A3-4423-BC6B-1180EE515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09728"/>
            <a:ext cx="777240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FFFFF"/>
                </a:solidFill>
              </a:rPr>
              <a:t>🏷️  STEP 2: CODING </a:t>
            </a:r>
            <a:r>
              <a:rPr sz="1600" b="1">
                <a:solidFill>
                  <a:srgbClr val="FFFFFF"/>
                </a:solidFill>
              </a:rPr>
              <a:t>— SETTING A CODING SCHEME</a:t>
            </a:r>
            <a:endParaRPr sz="1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4C8DE843-0C0F-4505-B279-542AD3836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54864"/>
            <a:ext cx="685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>
                <a:solidFill>
                  <a:srgbClr val="000000"/>
                </a:solidFill>
              </a:rPr>
              <a:t>😽</a:t>
            </a:r>
            <a:endParaRPr sz="26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76FCC33-7AF2-4002-961A-5E9E28C9E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77240"/>
            <a:ext cx="822960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>
                <a:solidFill>
                  <a:srgbClr val="2D2B3D"/>
                </a:solidFill>
              </a:rPr>
              <a:t>Practice codebook: assign one code per dimension to each comment. Explain your evidence.</a:t>
            </a:r>
            <a:endParaRPr sz="13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C4BAF6C2-645D-45CC-8C96-8307D0370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1234440"/>
            <a:ext cx="4114800" cy="3337560"/>
          </a:xfrm>
          <a:prstGeom xmlns:a="http://schemas.openxmlformats.org/drawingml/2006/main" prst="roundRect">
            <a:avLst>
              <a:gd name="adj" fmla="val 4110"/>
            </a:avLst>
          </a:prstGeom>
          <a:solidFill xmlns:a="http://schemas.openxmlformats.org/drawingml/2006/main">
            <a:srgbClr val="F0E8FF"/>
          </a:solidFill>
          <a:ln xmlns:a="http://schemas.openxmlformats.org/drawingml/2006/main" w="12700">
            <a:solidFill>
              <a:srgbClr val="9B72CF"/>
            </a:solidFill>
            <a:prstDash val="solid"/>
          </a:ln>
          <a:effectLst xmlns:a="http://schemas.openxmlformats.org/drawingml/2006/main"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72D0C29A-A29D-4932-918A-293AFB5A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1235354"/>
            <a:ext cx="91440" cy="333573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DC0E63F1-4C6F-4171-8EA7-CF92F7000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1353312"/>
            <a:ext cx="3474720" cy="347472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4AD3BBF-9C12-465B-BBD2-CAACACE8F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1353312"/>
            <a:ext cx="347472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FFFFFF"/>
                </a:solidFill>
              </a:rPr>
              <a:t>DIMENSION 1  🤝  Community-Building Language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08C8F1D6-BF4C-49A2-874C-D0DF57C4D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783080"/>
            <a:ext cx="37947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2D2B3D"/>
                </a:solidFill>
              </a:rPr>
              <a:t>Does the comment signal shared identity, cultural references, or an invitation to other viewers?</a:t>
            </a:r>
            <a:endParaRPr sz="115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F038D649-F1BB-490F-A512-A40861D80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2423160"/>
            <a:ext cx="64008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0B7F406-23B6-49E7-A164-7B7FFCF8E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2423160"/>
            <a:ext cx="6400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FFFF"/>
                </a:solidFill>
              </a:rPr>
              <a:t>YES</a:t>
            </a:r>
            <a:endParaRPr sz="9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D39C0ABE-B807-48C7-A0E4-B4EC6715A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432" y="2423160"/>
            <a:ext cx="310896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0E8F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A8C3A2F4-391E-4187-A9A7-C8F9D94C6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2423160"/>
            <a:ext cx="2999232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2D2B3D"/>
                </a:solidFill>
              </a:rPr>
              <a:t>Explicit address to other viewers, shared identity ("we/us"), or invitation to connect</a:t>
            </a:r>
            <a:endParaRPr sz="105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A579CAE7-3386-4632-8224-5230D4684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3108960"/>
            <a:ext cx="64008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EC4B6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607B0510-9F65-4919-B975-0B9B80AC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3108960"/>
            <a:ext cx="6400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FFFF"/>
                </a:solidFill>
              </a:rPr>
              <a:t>PARTIAL</a:t>
            </a:r>
            <a:endParaRPr sz="90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BE65C0CA-15A1-4992-A955-14D02363F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432" y="3108960"/>
            <a:ext cx="310896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4F9F7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21C814F7-C5B0-4868-8ABC-9033D391F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3108960"/>
            <a:ext cx="2999232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2D2B3D"/>
                </a:solidFill>
              </a:rPr>
              <a:t>Implicit shared cultural reference or in-joke, without explicit address or shared identity</a:t>
            </a:r>
            <a:endParaRPr sz="105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52F78055-124D-4FDE-A097-BA3619B6B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3794760"/>
            <a:ext cx="64008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8A8AAA"/>
          </a:solidFill>
          <a:ln xmlns:a="http://schemas.openxmlformats.org/drawingml/2006/main" w="12700">
            <a:solidFill>
              <a:srgbClr val="8A8AAA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9FFDB106-9C0B-4AD9-A492-98A85D6A1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3794760"/>
            <a:ext cx="6400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FFFF"/>
                </a:solidFill>
              </a:rPr>
              <a:t>NO</a:t>
            </a:r>
            <a:endParaRPr sz="9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EAE51BD1-BFEF-46BE-A5E1-8CFBB905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432" y="3794760"/>
            <a:ext cx="310896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0EEF8"/>
          </a:solidFill>
          <a:ln xmlns:a="http://schemas.openxmlformats.org/drawingml/2006/main" w="12700">
            <a:solidFill>
              <a:srgbClr val="8A8AAA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E087C341-2456-40C0-ACA5-72DACAF88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3794760"/>
            <a:ext cx="2999232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2D2B3D"/>
                </a:solidFill>
              </a:rPr>
              <a:t>Purely individual expression — no reference to shared experience or community</a:t>
            </a:r>
            <a:endParaRPr sz="105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1566E05D-EA7C-4887-9616-02D328D1D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9160" y="1234440"/>
            <a:ext cx="4114800" cy="3337560"/>
          </a:xfrm>
          <a:prstGeom xmlns:a="http://schemas.openxmlformats.org/drawingml/2006/main" prst="roundRect">
            <a:avLst>
              <a:gd name="adj" fmla="val 4110"/>
            </a:avLst>
          </a:prstGeom>
          <a:solidFill xmlns:a="http://schemas.openxmlformats.org/drawingml/2006/main">
            <a:srgbClr val="FFE8F2"/>
          </a:solidFill>
          <a:ln xmlns:a="http://schemas.openxmlformats.org/drawingml/2006/main" w="12700">
            <a:solidFill>
              <a:srgbClr val="FF6B9D"/>
            </a:solidFill>
            <a:prstDash val="solid"/>
          </a:ln>
          <a:effectLst xmlns:a="http://schemas.openxmlformats.org/drawingml/2006/main"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7B2C7585-2E0A-46CF-BC6F-F84E08407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9160" y="1235354"/>
            <a:ext cx="91440" cy="333573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603E11FC-7513-4E94-9DA2-33778875F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1353312"/>
            <a:ext cx="3474720" cy="347472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CA5E0C2-496E-46EC-9FD2-6296B1976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1353312"/>
            <a:ext cx="347472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FFFFFF"/>
                </a:solidFill>
              </a:rPr>
              <a:t>DIMENSION 2  🐱  Anthropomorphization</a:t>
            </a:r>
            <a:endParaRPr sz="11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807486C1-37F0-4A0B-9950-D57E48A0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1783080"/>
            <a:ext cx="379476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2D2B3D"/>
                </a:solidFill>
              </a:rPr>
              <a:t>Does this comment project human thoughts, feelings, personality, or inner life onto the cat?</a:t>
            </a:r>
            <a:endParaRPr sz="115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104F2CB4-8F63-4A73-9772-28E7E5836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2423160"/>
            <a:ext cx="64008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23CE2D8B-962B-454A-A5B5-281EBBE78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2423160"/>
            <a:ext cx="6400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FFFF"/>
                </a:solidFill>
              </a:rPr>
              <a:t>YES</a:t>
            </a:r>
            <a:endParaRPr sz="90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96391513-2283-4EB3-BB52-A1FE0D29C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9552" y="2423160"/>
            <a:ext cx="310896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E8F2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560BDE94-11CD-4731-946B-70DBC97DB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3560" y="2423160"/>
            <a:ext cx="2999232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2D2B3D"/>
                </a:solidFill>
              </a:rPr>
              <a:t>Clearly gives the cat human thoughts, intentions, personality, or a human performance role</a:t>
            </a:r>
            <a:endParaRPr sz="1050"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BFA588D3-24B3-4A05-885D-1E2B107F9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3108960"/>
            <a:ext cx="64008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9A5C"/>
          </a:solidFill>
          <a:ln xmlns:a="http://schemas.openxmlformats.org/drawingml/2006/main" w="12700">
            <a:solidFill>
              <a:srgbClr val="FF9A5C"/>
            </a:solidFill>
            <a:prstDash val="solid"/>
          </a:ln>
        </p:spPr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CFCEF90A-455F-4A8C-8870-F518689C3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3108960"/>
            <a:ext cx="6400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FFFF"/>
                </a:solidFill>
              </a:rPr>
              <a:t>PARTIAL</a:t>
            </a:r>
            <a:endParaRPr sz="90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DC7DCC3B-BC74-43CD-82FC-9279297D6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9552" y="3108960"/>
            <a:ext cx="310896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3EC"/>
          </a:solidFill>
          <a:ln xmlns:a="http://schemas.openxmlformats.org/drawingml/2006/main" w="12700">
            <a:solidFill>
              <a:srgbClr val="FF9A5C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D9CEF7AC-A192-4FAE-8C46-BEF811BF7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3560" y="3108960"/>
            <a:ext cx="2999232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2D2B3D"/>
                </a:solidFill>
              </a:rPr>
              <a:t>Tentative human comparison; a human trait is suggested but remains ambiguous</a:t>
            </a:r>
            <a:endParaRPr sz="1050"/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7433C41B-0733-4931-8C4B-9CB2DA107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3794760"/>
            <a:ext cx="64008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8A8AAA"/>
          </a:solidFill>
          <a:ln xmlns:a="http://schemas.openxmlformats.org/drawingml/2006/main" w="12700">
            <a:solidFill>
              <a:srgbClr val="8A8AAA"/>
            </a:solidFill>
            <a:prstDash val="solid"/>
          </a:ln>
        </p:spPr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FFEA0FA6-C095-48BB-84A9-1FAF5DF52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3794760"/>
            <a:ext cx="6400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FFFF"/>
                </a:solidFill>
              </a:rPr>
              <a:t>NO</a:t>
            </a:r>
            <a:endParaRPr sz="900"/>
          </a:p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5989F76F-14BE-4E70-B522-1DE255713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9552" y="3794760"/>
            <a:ext cx="3108960" cy="54864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0F5"/>
          </a:solidFill>
          <a:ln xmlns:a="http://schemas.openxmlformats.org/drawingml/2006/main" w="12700">
            <a:solidFill>
              <a:srgbClr val="8A8AAA"/>
            </a:solidFill>
            <a:prstDash val="solid"/>
          </a:ln>
        </p:spPr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600CD9A0-0E04-4837-9580-82B49E378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3560" y="3794760"/>
            <a:ext cx="2999232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2D2B3D"/>
                </a:solidFill>
              </a:rPr>
              <a:t>Treats cat as animal — describes behaviors without projecting human inner life</a:t>
            </a:r>
            <a:endParaRPr sz="1050"/>
          </a:p>
        </p:txBody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1912DF31-492B-420F-AABB-7A907205D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4663440"/>
            <a:ext cx="8503920" cy="384048"/>
          </a:xfrm>
          <a:prstGeom xmlns:a="http://schemas.openxmlformats.org/drawingml/2006/main" prst="roundRect">
            <a:avLst>
              <a:gd name="adj" fmla="val 23810"/>
            </a:avLst>
          </a:prstGeom>
          <a:solidFill xmlns:a="http://schemas.openxmlformats.org/drawingml/2006/main">
            <a:srgbClr val="1E1B2E"/>
          </a:solidFill>
          <a:ln xmlns:a="http://schemas.openxmlformats.org/drawingml/2006/main" w="12700">
            <a:solidFill>
              <a:srgbClr val="1E1B2E"/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B14A90AA-2DBD-4FA9-9446-8E4B236E0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90872"/>
            <a:ext cx="832104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2EC4B6"/>
                </a:solidFill>
              </a:rPr>
              <a:t>📝  Model: "Why does he look like he's judging all our life choices 😂"  →  D1: YES (shared humor/community)  |  D2: YES (human inner life projected)</a:t>
            </a:r>
            <a:endParaRPr sz="1050"/>
          </a:p>
        </p:txBody>
      </p:sp>
    </p:spTree>
    <p:extLst>
      <p:ext uri="{BB962C8B-B14F-4D97-AF65-F5344CB8AC3E}">
        <p14:creationId xmlns:p14="http://schemas.microsoft.com/office/powerpoint/2010/main" val="13955902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E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2405AA3-9327-499D-B316-3605A0724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-548640"/>
            <a:ext cx="2560320" cy="25603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93D">
              <a:alpha val="12000"/>
            </a:srgbClr>
          </a:solidFill>
          <a:ln xmlns:a="http://schemas.openxmlformats.org/drawingml/2006/main" w="12700">
            <a:solidFill>
              <a:srgbClr val="FFD93D">
                <a:alpha val="1200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4B81D3AF-488F-4748-B725-A4412CE7E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4206240"/>
            <a:ext cx="384048" cy="31491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25000C8D-37E7-4DDD-B69B-32E5BE246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5670" y="3975811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A0362CDB-9A27-4644-9C02-94EFD8670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8418" y="3906683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E64917FD-7EA8-4A8D-A9DD-6C3B651BB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7399" y="3975811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C9467EE-E254-4C2F-8B87-6E1706BAB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9A5C"/>
          </a:solidFill>
          <a:ln xmlns:a="http://schemas.openxmlformats.org/drawingml/2006/main" w="12700">
            <a:solidFill>
              <a:srgbClr val="FF9A5C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56C44E0-A73D-4A2F-A423-BF3D3CB7A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09728"/>
            <a:ext cx="822960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FFFFFF"/>
                </a:solidFill>
              </a:rPr>
              <a:t>⚡  YOUR TURN!  😸  60 SECONDS — WORK IN PAIRS!</a:t>
            </a:r>
            <a:endParaRPr sz="14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D40B44E-2CC3-42E2-9B59-B9AE57176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749808"/>
            <a:ext cx="43891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8A8AAA"/>
                </a:solidFill>
              </a:rPr>
              <a:t>Comment</a:t>
            </a:r>
            <a:endParaRPr sz="1100"/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0135DA8A-70C1-46B2-8392-3192784C5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0448" y="749808"/>
            <a:ext cx="14630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9B72CF"/>
                </a:solidFill>
              </a:rPr>
              <a:t>D1: Community</a:t>
            </a:r>
            <a:endParaRPr sz="10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70377AEB-207B-487D-B8C7-9BED60B91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4928" y="749808"/>
            <a:ext cx="13716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6B9D"/>
                </a:solidFill>
              </a:rPr>
              <a:t>D2: Anthro</a:t>
            </a:r>
            <a:endParaRPr sz="10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9D791C1-D377-4E75-9508-55F1AB72F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261872"/>
            <a:ext cx="50292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400">
                <a:solidFill>
                  <a:srgbClr val="000000"/>
                </a:solidFill>
              </a:rPr>
              <a:t>😸</a:t>
            </a:r>
            <a:endParaRPr sz="24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44A1E5CD-B380-4E2B-987A-34DF2F09D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1298448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9A5C"/>
          </a:solidFill>
          <a:ln xmlns:a="http://schemas.openxmlformats.org/drawingml/2006/main" w="12700">
            <a:solidFill>
              <a:srgbClr val="FF9A5C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48E8C06-77BD-4C7A-B49C-65C589938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1298448"/>
            <a:ext cx="3657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FFFFF"/>
                </a:solidFill>
              </a:rPr>
              <a:t>1</a:t>
            </a:r>
            <a:endParaRPr sz="13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12E5F9CC-0E0F-41FF-833A-7915B5573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872" y="1170432"/>
            <a:ext cx="4480560" cy="64008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3D3A55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9C71875-D6C3-484D-BACE-20E651946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1170432"/>
            <a:ext cx="4279392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FFFFFF"/>
                </a:solidFill>
              </a:rPr>
              <a:t>"Lizzy understood the assignment better than most of the actual cast 😭"</a:t>
            </a:r>
            <a:endParaRPr sz="115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6CDE355A-09C7-41E5-A83A-44433B52C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3872" y="1225296"/>
            <a:ext cx="1463040" cy="530352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3D3A55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BC254A3-7C8A-4AEE-A5ED-0D3EC18F8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3872" y="1225296"/>
            <a:ext cx="146304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9B72CF"/>
                </a:solidFill>
              </a:rPr>
              <a:t>Y / P / N</a:t>
            </a:r>
            <a:endParaRPr sz="10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747D3BE0-6696-4525-929D-6C8C9068A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8352" y="1225296"/>
            <a:ext cx="1417320" cy="530352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3D3A55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3E6797D-641B-49E5-AD1E-48FBAF7A1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8352" y="1225296"/>
            <a:ext cx="14173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F6B9D"/>
                </a:solidFill>
              </a:rPr>
              <a:t>Y / P / N</a:t>
            </a:r>
            <a:endParaRPr sz="10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30113C2-5C75-433A-B42A-B97208F3F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2029968"/>
            <a:ext cx="50292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400">
                <a:solidFill>
                  <a:srgbClr val="000000"/>
                </a:solidFill>
              </a:rPr>
              <a:t>😼</a:t>
            </a:r>
            <a:endParaRPr sz="24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9C9A8F0A-D692-4F0D-8C56-49CD2B37E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066544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9A5C"/>
          </a:solidFill>
          <a:ln xmlns:a="http://schemas.openxmlformats.org/drawingml/2006/main" w="12700">
            <a:solidFill>
              <a:srgbClr val="FF9A5C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F90A53D3-C7DF-44BE-8561-4DB3106ED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066544"/>
            <a:ext cx="3657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FFFFF"/>
                </a:solidFill>
              </a:rPr>
              <a:t>2</a:t>
            </a:r>
            <a:endParaRPr sz="130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1EA16E29-F7F0-42A2-88E3-C75733154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872" y="1938528"/>
            <a:ext cx="4480560" cy="64008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3D3A55"/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A9A532F5-FE3A-4AB0-8987-31E7AA2A6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1938528"/>
            <a:ext cx="4279392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FFFFFF"/>
                </a:solidFill>
              </a:rPr>
              <a:t>"I came here after watching the real movie and honestly this is more satisfying"</a:t>
            </a:r>
            <a:endParaRPr sz="115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86C2DAE5-D35F-4EA2-8CD6-ADCEFE495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3872" y="1993392"/>
            <a:ext cx="1463040" cy="530352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3D3A55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1A875922-B3DC-4FBF-BF16-E08CD60D9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3872" y="1993392"/>
            <a:ext cx="146304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9B72CF"/>
                </a:solidFill>
              </a:rPr>
              <a:t>Y / P / N</a:t>
            </a:r>
            <a:endParaRPr sz="100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6ACE99C8-7BA7-4FEF-8A9D-D6D747D4E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8352" y="1993392"/>
            <a:ext cx="1417320" cy="530352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3D3A55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2E342E06-FA62-47E7-B15A-3122F30F3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8352" y="1993392"/>
            <a:ext cx="14173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F6B9D"/>
                </a:solidFill>
              </a:rPr>
              <a:t>Y / P / N</a:t>
            </a:r>
            <a:endParaRPr sz="10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84502E31-0954-4FC1-B782-F908CB337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2798064"/>
            <a:ext cx="50292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400">
                <a:solidFill>
                  <a:srgbClr val="000000"/>
                </a:solidFill>
              </a:rPr>
              <a:t>😺</a:t>
            </a:r>
            <a:endParaRPr sz="240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ED76FB0D-9490-4A7E-AA67-0F8A7ACB2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834640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9A5C"/>
          </a:solidFill>
          <a:ln xmlns:a="http://schemas.openxmlformats.org/drawingml/2006/main" w="12700">
            <a:solidFill>
              <a:srgbClr val="FF9A5C"/>
            </a:solidFill>
            <a:prstDash val="solid"/>
          </a:ln>
        </p:spPr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F0572C28-BA26-4740-B921-44C7C4A8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834640"/>
            <a:ext cx="3657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FFFFF"/>
                </a:solidFill>
              </a:rPr>
              <a:t>3</a:t>
            </a:r>
            <a:endParaRPr sz="130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4FB2DE27-8AA2-4865-A606-FF6519FA4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872" y="2706624"/>
            <a:ext cx="4480560" cy="64008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3D3A55"/>
            </a:solidFill>
            <a:prstDash val="solid"/>
          </a:ln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F5FBC0DF-0800-4A9F-9563-1B4A2F7B5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706624"/>
            <a:ext cx="4279392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FFFFFF"/>
                </a:solidFill>
              </a:rPr>
              <a:t>"Anyone else think Lizzy has more screen presence than Margot Robbie?? asking for a friend 👀"</a:t>
            </a:r>
            <a:endParaRPr sz="115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F53EF1FC-BC37-4198-9D03-5C128B30D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3872" y="2761488"/>
            <a:ext cx="1463040" cy="530352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3D3A55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825367CB-9AEA-4DC3-9A15-15C93014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3872" y="2761488"/>
            <a:ext cx="146304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9B72CF"/>
                </a:solidFill>
              </a:rPr>
              <a:t>Y / P / N</a:t>
            </a:r>
            <a:endParaRPr sz="100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A19CFEA6-6237-4308-B41A-E38B46C9C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8352" y="2761488"/>
            <a:ext cx="1417320" cy="530352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3D3A55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DE6EB2DE-A7EA-46E7-9B5B-AEE6114FE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8352" y="2761488"/>
            <a:ext cx="14173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F6B9D"/>
                </a:solidFill>
              </a:rPr>
              <a:t>Y / P / N</a:t>
            </a:r>
            <a:endParaRPr sz="1000"/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47D4258C-26F7-43CB-BB21-293B52148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566160"/>
            <a:ext cx="50292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400">
                <a:solidFill>
                  <a:srgbClr val="000000"/>
                </a:solidFill>
              </a:rPr>
              <a:t>🙀</a:t>
            </a:r>
            <a:endParaRPr sz="2400"/>
          </a:p>
        </p:txBody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7AEA8615-EE2B-479F-A514-5FE63DB63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3602736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9A5C"/>
          </a:solidFill>
          <a:ln xmlns:a="http://schemas.openxmlformats.org/drawingml/2006/main" w="12700">
            <a:solidFill>
              <a:srgbClr val="FF9A5C"/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CC943059-A255-4E13-AF47-69A19991D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3602736"/>
            <a:ext cx="3657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FFFFF"/>
                </a:solidFill>
              </a:rPr>
              <a:t>4</a:t>
            </a:r>
            <a:endParaRPr sz="1300"/>
          </a:p>
        </p:txBody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FFB41C23-5C7A-49B3-947E-95B2C9056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872" y="3474720"/>
            <a:ext cx="4480560" cy="64008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3D3A55"/>
            </a:solidFill>
            <a:prstDash val="solid"/>
          </a:ln>
        </p:spPr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7BD85124-56E8-498E-AE11-898A7D4A5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474720"/>
            <a:ext cx="4279392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FFFFFF"/>
                </a:solidFill>
              </a:rPr>
              <a:t>"The editing on this is incredible, I have watched it 4 times already"</a:t>
            </a:r>
            <a:endParaRPr sz="1150"/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7B8729AC-1BD1-4E4C-A2F3-B68E3FA9D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3872" y="3529584"/>
            <a:ext cx="1463040" cy="530352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3D3A55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E84EECF5-7410-487E-A6BA-1160E57A7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3872" y="3529584"/>
            <a:ext cx="146304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9B72CF"/>
                </a:solidFill>
              </a:rPr>
              <a:t>Y / P / N</a:t>
            </a:r>
            <a:endParaRPr sz="1000"/>
          </a:p>
        </p:txBody>
      </p:sp>
      <p:sp>
        <p:nvSpPr>
          <p:cNvPr id="46" name="Shape 44">
            <a:extLst xmlns:a="http://schemas.openxmlformats.org/drawingml/2006/main">
              <a:ext uri="{FF2B5EF4-FFF2-40B4-BE49-F238E27FC236}">
                <a16:creationId xmlns:a16="http://schemas.microsoft.com/office/drawing/2014/main" id="{E2AFC5E2-DD24-4DE0-89DB-F483A23B3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8352" y="3529584"/>
            <a:ext cx="1417320" cy="530352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3D3A55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A3B4F4A6-5C15-466E-B213-39D8CF1D6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8352" y="3529584"/>
            <a:ext cx="14173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>
                <a:solidFill>
                  <a:srgbClr val="FF6B9D"/>
                </a:solidFill>
              </a:rPr>
              <a:t>Y / P / N</a:t>
            </a:r>
            <a:endParaRPr sz="1000"/>
          </a:p>
        </p:txBody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772D1875-CABD-4D9D-BE8D-B2A0A6E6A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4251960"/>
            <a:ext cx="8503920" cy="438912"/>
          </a:xfrm>
          <a:prstGeom xmlns:a="http://schemas.openxmlformats.org/drawingml/2006/main" prst="roundRect">
            <a:avLst>
              <a:gd name="adj" fmla="val 20833"/>
            </a:avLst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FFD93D"/>
            </a:solidFill>
            <a:prstDash val="solid"/>
          </a:ln>
        </p:spPr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20F1D532-6790-411C-AD75-D908C1B06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79392"/>
            <a:ext cx="832104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>
                <a:solidFill>
                  <a:srgbClr val="FFD93D"/>
                </a:solidFill>
              </a:rPr>
              <a:t>Practice comments are illustrative examples, not a verified research sample. Explain your evidence.</a:t>
            </a:r>
            <a:endParaRPr sz="1100"/>
          </a:p>
        </p:txBody>
      </p:sp>
    </p:spTree>
    <p:extLst>
      <p:ext uri="{BB962C8B-B14F-4D97-AF65-F5344CB8AC3E}">
        <p14:creationId xmlns:p14="http://schemas.microsoft.com/office/powerpoint/2010/main" val="20685747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18AC3647-50A9-4453-8EB5-6456D0654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ADB"/>
          </a:solidFill>
          <a:ln xmlns:a="http://schemas.openxmlformats.org/drawingml/2006/main" w="12700">
            <a:solidFill>
              <a:srgbClr val="4DAADB"/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72E6C47-4E1C-4729-8DEF-DF6C40F52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09728"/>
            <a:ext cx="777240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FFFFF"/>
                </a:solidFill>
              </a:rPr>
              <a:t>🐱  DEBRIEF — SUGGESTED CODES</a:t>
            </a:r>
            <a:endParaRPr sz="1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53B5E08-0EF3-42DC-9373-8E657C428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54864"/>
            <a:ext cx="685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>
                <a:solidFill>
                  <a:srgbClr val="000000"/>
                </a:solidFill>
              </a:rPr>
              <a:t>😹</a:t>
            </a:r>
            <a:endParaRPr sz="260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15A2F616-C823-4AB6-A58A-39756EB03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941832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AADB"/>
          </a:solidFill>
          <a:ln xmlns:a="http://schemas.openxmlformats.org/drawingml/2006/main" w="12700">
            <a:solidFill>
              <a:srgbClr val="4DAADB"/>
            </a:solidFill>
            <a:prstDash val="solid"/>
          </a:ln>
        </p:spPr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DDA3CA6-378E-4837-A9BB-347F00D7C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941832"/>
            <a:ext cx="38404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FFFFF"/>
                </a:solidFill>
              </a:rPr>
              <a:t>1</a:t>
            </a:r>
            <a:endParaRPr sz="14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111B59D6-2D45-46B1-AAAE-445835CF9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804672"/>
            <a:ext cx="301752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DC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64F5D77-9BF1-42DE-B14E-1B01520A5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804672"/>
            <a:ext cx="283464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2D2B3D"/>
                </a:solidFill>
              </a:rPr>
              <a:t>"Lizzy understood the assignment..."</a:t>
            </a:r>
            <a:endParaRPr sz="1050"/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65350CA2-E40D-486C-8C70-FF349591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804672"/>
            <a:ext cx="109728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0E8F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4EB2CE14-97D1-4044-A0B9-9129944CA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804672"/>
            <a:ext cx="1097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9B72CF"/>
                </a:solidFill>
              </a:rPr>
              <a:t>D1: PARTIAL</a:t>
            </a:r>
            <a:endParaRPr sz="110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76F2257E-007E-48D6-A2DA-DA4E79714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804672"/>
            <a:ext cx="109728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E8F2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4460350-A05A-414F-AF6A-08999AEF9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804672"/>
            <a:ext cx="1097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FF6B9D"/>
                </a:solidFill>
              </a:rPr>
              <a:t>D2: YES</a:t>
            </a:r>
            <a:endParaRPr sz="11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9B2BA700-0BFE-4ED8-A355-EB0DD2E63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804672"/>
            <a:ext cx="256032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5F3FF"/>
          </a:solidFill>
          <a:ln xmlns:a="http://schemas.openxmlformats.org/drawingml/2006/main" w="12700">
            <a:solidFill>
              <a:srgbClr val="E0DCF0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F420C8F-14E9-40B4-9D57-9408ECD81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7648" y="804672"/>
            <a:ext cx="2423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A5870"/>
                </a:solidFill>
              </a:rPr>
              <a:t>D1: implicit meme reference. D2: human competence attributed to the cat.</a:t>
            </a:r>
            <a:endParaRPr sz="95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2F4106D6-2683-41B3-B1D0-FF4870632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1901952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AADB"/>
          </a:solidFill>
          <a:ln xmlns:a="http://schemas.openxmlformats.org/drawingml/2006/main" w="12700">
            <a:solidFill>
              <a:srgbClr val="4DAADB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091D1637-E5B2-444F-A2FB-1683289F3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1901952"/>
            <a:ext cx="38404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FFFFF"/>
                </a:solidFill>
              </a:rPr>
              <a:t>2</a:t>
            </a:r>
            <a:endParaRPr sz="140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92274BDE-94DA-4BF5-BD68-E6D10C941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764792"/>
            <a:ext cx="301752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DCF0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9103FBDD-04A6-4E4F-AEED-226E4547F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764792"/>
            <a:ext cx="283464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2D2B3D"/>
                </a:solidFill>
              </a:rPr>
              <a:t>"...more satisfying than real movie"</a:t>
            </a:r>
            <a:endParaRPr sz="105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8C1703D8-9DFA-4183-A59A-5BFC33DCB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1764792"/>
            <a:ext cx="109728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0E8FF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01769CE2-B9EE-4AB2-9AC9-93F1336A2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1764792"/>
            <a:ext cx="1097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2EC4B6"/>
                </a:solidFill>
              </a:rPr>
              <a:t>D1: PARTIAL</a:t>
            </a:r>
            <a:endParaRPr sz="11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83CD8BB7-E1D9-4866-B328-F74357511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764792"/>
            <a:ext cx="109728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E8F2"/>
          </a:solidFill>
          <a:ln xmlns:a="http://schemas.openxmlformats.org/drawingml/2006/main" w="12700">
            <a:solidFill>
              <a:srgbClr val="8A8AAA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F07619CF-1FFC-4100-BDED-2956E8FCD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1764792"/>
            <a:ext cx="1097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8A8AAA"/>
                </a:solidFill>
              </a:rPr>
              <a:t>D2: NO</a:t>
            </a:r>
            <a:endParaRPr sz="110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6BE0AB76-E04B-44DF-98A6-671DBDB90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764792"/>
            <a:ext cx="256032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5F3FF"/>
          </a:solidFill>
          <a:ln xmlns:a="http://schemas.openxmlformats.org/drawingml/2006/main" w="12700">
            <a:solidFill>
              <a:srgbClr val="E0DCF0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B4A515F0-B2F3-477F-86E8-DDFAFF375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7648" y="1764792"/>
            <a:ext cx="2423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A5870"/>
                </a:solidFill>
              </a:rPr>
              <a:t>D1: shared film reference, no direct address. D2: no human trait assigned to the cat.</a:t>
            </a:r>
            <a:endParaRPr sz="95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D4104938-2540-4D06-9602-7E1A07392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2862072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AADB"/>
          </a:solidFill>
          <a:ln xmlns:a="http://schemas.openxmlformats.org/drawingml/2006/main" w="12700">
            <a:solidFill>
              <a:srgbClr val="4DAADB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6432691-7CF9-41B7-9A94-BFD001A3A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2862072"/>
            <a:ext cx="38404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FFFFF"/>
                </a:solidFill>
              </a:rPr>
              <a:t>3</a:t>
            </a:r>
            <a:endParaRPr sz="140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0ABB6453-1FEF-4AD5-BF18-6A7DAC953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724912"/>
            <a:ext cx="301752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DCF0"/>
            </a:solidFill>
            <a:prstDash val="solid"/>
          </a:ln>
        </p:spPr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E76145F9-8466-4121-895E-1AB792CFD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724912"/>
            <a:ext cx="283464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2D2B3D"/>
                </a:solidFill>
              </a:rPr>
              <a:t>"Anyone else think Lizzy has more screen presence..."</a:t>
            </a:r>
            <a:endParaRPr sz="105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253FA571-5468-4B1D-9C21-9BC9E84D4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724912"/>
            <a:ext cx="109728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0E8F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E865F5A4-F4D8-4E41-A08F-D6AA699C6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724912"/>
            <a:ext cx="1097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9B72CF"/>
                </a:solidFill>
              </a:rPr>
              <a:t>D1: YES</a:t>
            </a:r>
            <a:endParaRPr sz="110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73D780DF-1362-4CD1-8FB2-190A9281A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724912"/>
            <a:ext cx="109728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E8F2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37A91614-C60C-45EA-9790-358BFF225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724912"/>
            <a:ext cx="1097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FF6B9D"/>
                </a:solidFill>
              </a:rPr>
              <a:t>D2: YES</a:t>
            </a:r>
            <a:endParaRPr sz="110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7C2D9043-4EE4-4AA2-A083-8905BC99E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2724912"/>
            <a:ext cx="256032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5F3FF"/>
          </a:solidFill>
          <a:ln xmlns:a="http://schemas.openxmlformats.org/drawingml/2006/main" w="12700">
            <a:solidFill>
              <a:srgbClr val="E0DCF0"/>
            </a:solidFill>
            <a:prstDash val="solid"/>
          </a:ln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594EB16B-A8F9-4EA1-BDDC-2DF5B50A4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7648" y="2724912"/>
            <a:ext cx="2423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A5870"/>
                </a:solidFill>
              </a:rPr>
              <a:t>D1: "Anyone else" addresses viewers. D2: human performance quality assigned to the cat.</a:t>
            </a:r>
            <a:endParaRPr sz="95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3A2983B8-2810-4936-8FF4-2DA55C37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3822192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AADB"/>
          </a:solidFill>
          <a:ln xmlns:a="http://schemas.openxmlformats.org/drawingml/2006/main" w="12700">
            <a:solidFill>
              <a:srgbClr val="4DAADB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48965F4B-C9DF-4AD1-BBEA-3C530918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3822192"/>
            <a:ext cx="38404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FFFFF"/>
                </a:solidFill>
              </a:rPr>
              <a:t>4</a:t>
            </a:r>
            <a:endParaRPr sz="140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59833260-F144-44C6-85B5-80D3A9A3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685032"/>
            <a:ext cx="301752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DCF0"/>
            </a:solidFill>
            <a:prstDash val="solid"/>
          </a:ln>
        </p:spPr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E4238916-D047-49CC-B994-14EFD69A1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685032"/>
            <a:ext cx="283464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2D2B3D"/>
                </a:solidFill>
              </a:rPr>
              <a:t>"The editing is incredible..."</a:t>
            </a:r>
            <a:endParaRPr sz="1050"/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D2497D98-B2FC-45E1-AB1D-41CA5C407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685032"/>
            <a:ext cx="109728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0E8FF"/>
          </a:solidFill>
          <a:ln xmlns:a="http://schemas.openxmlformats.org/drawingml/2006/main" w="12700">
            <a:solidFill>
              <a:srgbClr val="8A8AAA"/>
            </a:solidFill>
            <a:prstDash val="solid"/>
          </a:ln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CF985B73-06F3-4F5D-800D-4C17D1384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685032"/>
            <a:ext cx="1097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8A8AAA"/>
                </a:solidFill>
              </a:rPr>
              <a:t>D1: NO</a:t>
            </a:r>
            <a:endParaRPr sz="1100"/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A614AFFB-31C7-48AC-8DBA-1E8801761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685032"/>
            <a:ext cx="109728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E8F2"/>
          </a:solidFill>
          <a:ln xmlns:a="http://schemas.openxmlformats.org/drawingml/2006/main" w="12700">
            <a:solidFill>
              <a:srgbClr val="8A8AAA"/>
            </a:solidFill>
            <a:prstDash val="solid"/>
          </a:ln>
        </p:spPr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4D63FA30-3CD9-4BB2-9FFC-F6A23EE7C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3685032"/>
            <a:ext cx="1097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8A8AAA"/>
                </a:solidFill>
              </a:rPr>
              <a:t>D2: NO</a:t>
            </a:r>
            <a:endParaRPr sz="110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29F91883-1DD1-4950-BB18-E704484F9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685032"/>
            <a:ext cx="2560320" cy="502920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5F3FF"/>
          </a:solidFill>
          <a:ln xmlns:a="http://schemas.openxmlformats.org/drawingml/2006/main" w="12700">
            <a:solidFill>
              <a:srgbClr val="E0DCF0"/>
            </a:solidFill>
            <a:prstDash val="solid"/>
          </a:ln>
        </p:spPr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D5B30006-7616-4957-9206-3900BBA65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7648" y="3685032"/>
            <a:ext cx="2423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5A5870"/>
                </a:solidFill>
              </a:rPr>
              <a:t>D1: purely individual reaction to craft — no address to others. D2: cat not present as character here</a:t>
            </a:r>
            <a:endParaRPr sz="950"/>
          </a:p>
        </p:txBody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1C577D9C-CC91-4117-8CCB-5A1ABFD2E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" y="4663440"/>
            <a:ext cx="8503920" cy="384048"/>
          </a:xfrm>
          <a:prstGeom xmlns:a="http://schemas.openxmlformats.org/drawingml/2006/main" prst="roundRect">
            <a:avLst>
              <a:gd name="adj" fmla="val 23810"/>
            </a:avLst>
          </a:prstGeom>
          <a:solidFill xmlns:a="http://schemas.openxmlformats.org/drawingml/2006/main">
            <a:srgbClr val="1E1B2E"/>
          </a:solidFill>
          <a:ln xmlns:a="http://schemas.openxmlformats.org/drawingml/2006/main" w="12700">
            <a:solidFill>
              <a:srgbClr val="4DAADB"/>
            </a:solidFill>
            <a:prstDash val="solid"/>
          </a:ln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97F370A4-7EC7-4033-8958-5A8BE5423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90872"/>
            <a:ext cx="832104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4DAADB"/>
                </a:solidFill>
              </a:rPr>
              <a:t>Compare independent codes, discuss disagreements, and refine definitions. Formal research needs an appropriate reliability measure.</a:t>
            </a:r>
            <a:endParaRPr sz="1050"/>
          </a:p>
        </p:txBody>
      </p:sp>
    </p:spTree>
    <p:extLst>
      <p:ext uri="{BB962C8B-B14F-4D97-AF65-F5344CB8AC3E}">
        <p14:creationId xmlns:p14="http://schemas.microsoft.com/office/powerpoint/2010/main" val="13847173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E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3776638-FB6E-49C5-9C0F-807ECFFBF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914400" y="-914400"/>
            <a:ext cx="4114800" cy="411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10000"/>
            </a:srgbClr>
          </a:solidFill>
          <a:ln xmlns:a="http://schemas.openxmlformats.org/drawingml/2006/main" w="12700">
            <a:solidFill>
              <a:srgbClr val="9B72CF">
                <a:alpha val="1000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43C10B8A-9712-4FD1-B7E2-976ACB36B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0" y="2743200"/>
            <a:ext cx="3200400" cy="3200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10000"/>
            </a:srgbClr>
          </a:solidFill>
          <a:ln xmlns:a="http://schemas.openxmlformats.org/drawingml/2006/main" w="12700">
            <a:solidFill>
              <a:srgbClr val="FF6B9D">
                <a:alpha val="10000"/>
              </a:srgbClr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F0F543AB-6983-4F93-BB5D-E0E96F0B8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365760"/>
            <a:ext cx="384048" cy="31491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60000"/>
            </a:srgbClr>
          </a:solidFill>
          <a:ln xmlns:a="http://schemas.openxmlformats.org/drawingml/2006/main" w="12700">
            <a:solidFill>
              <a:srgbClr val="9B72CF">
                <a:alpha val="60000"/>
              </a:srgbClr>
            </a:solidFill>
            <a:prstDash val="solid"/>
          </a:ln>
        </p:spPr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6038ECB8-56EA-4D98-84B8-CE65E8E55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4230" y="135331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60000"/>
            </a:srgbClr>
          </a:solidFill>
          <a:ln xmlns:a="http://schemas.openxmlformats.org/drawingml/2006/main" w="12700">
            <a:solidFill>
              <a:srgbClr val="9B72CF">
                <a:alpha val="60000"/>
              </a:srgbClr>
            </a:solidFill>
            <a:prstDash val="solid"/>
          </a:ln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04843038-F02B-4FFC-BEC6-EF8DCAAD1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6978" y="66203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60000"/>
            </a:srgbClr>
          </a:solidFill>
          <a:ln xmlns:a="http://schemas.openxmlformats.org/drawingml/2006/main" w="12700">
            <a:solidFill>
              <a:srgbClr val="9B72CF">
                <a:alpha val="60000"/>
              </a:srgbClr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116C0B4-4B06-4F4B-8D2E-17CC6F68E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5959" y="135331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60000"/>
            </a:srgbClr>
          </a:solidFill>
          <a:ln xmlns:a="http://schemas.openxmlformats.org/drawingml/2006/main" w="12700">
            <a:solidFill>
              <a:srgbClr val="9B72CF">
                <a:alpha val="60000"/>
              </a:srgbClr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89434E34-60AA-4414-BC9E-5B52FF646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" y="3931920"/>
            <a:ext cx="320040" cy="26243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CC500CCE-5E79-4D62-B822-238EC6A9A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312" y="3739896"/>
            <a:ext cx="105613" cy="1056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A823F6E-2096-4720-B153-5CBF46264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935" y="3682289"/>
            <a:ext cx="105613" cy="1056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D9935AA7-53EB-4234-B21C-AD872D0F0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753" y="3739896"/>
            <a:ext cx="105613" cy="1056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BDB7CFBD-5554-450B-8F69-BDA6D5187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4725AB4-F68B-4397-9A89-0D2FAE9C0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09728"/>
            <a:ext cx="822960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r>
              <a:rPr sz="1500" b="1">
                <a:solidFill>
                  <a:srgbClr val="FFFFFF"/>
                </a:solidFill>
              </a:rPr>
              <a:t>💡  STEP 3: INTERPRETING THE PRACTICE</a:t>
            </a:r>
            <a:endParaRPr sz="15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2C9B0B5-1E28-40A2-B6A5-FF267B8C6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77240"/>
            <a:ext cx="822960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i="1">
                <a:solidFill>
                  <a:srgbClr val="9B72CF"/>
                </a:solidFill>
              </a:rPr>
              <a:t>What can these examples suggest, and what would require further evidence?</a:t>
            </a:r>
            <a:endParaRPr sz="14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E4B19840-4F76-488B-8987-762369EBA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261872"/>
            <a:ext cx="8412480" cy="1078992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9B72CF"/>
            </a:solidFill>
            <a:prstDash val="solid"/>
          </a:ln>
          <a:effectLst xmlns:a="http://schemas.openxmlformats.org/drawingml/2006/main"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9CB87428-7304-4A7B-8FEC-426C90218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262786"/>
            <a:ext cx="91440" cy="10771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814CE9D6-C165-4D7A-A6E5-D4F14649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444752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375B6305-860D-433E-BB1E-894F8FD26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444752"/>
            <a:ext cx="475488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1E1B2E"/>
                </a:solidFill>
              </a:rPr>
              <a:t>1</a:t>
            </a:r>
            <a:endParaRPr sz="16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852EDE27-42FC-47F5-86B0-274AAC771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1353312"/>
            <a:ext cx="731520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9B72CF"/>
                </a:solidFill>
              </a:rPr>
              <a:t>Illustrative Patterns</a:t>
            </a:r>
            <a:endParaRPr sz="14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3D91216C-82C3-414B-9BC0-E564A34B3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1719072"/>
            <a:ext cx="73152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FFFFF"/>
                </a:solidFill>
              </a:rPr>
              <a:t>Our suggested codes identify one explicit community cue, two implicit cues, and one comment without such cues. These four practice examples cannot estimate how common the patterns are.</a:t>
            </a:r>
            <a:endParaRPr sz="12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E4970C4F-A81B-4488-9FA3-CE58B27D1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2432304"/>
            <a:ext cx="8412480" cy="1078992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FF6B9D"/>
            </a:solidFill>
            <a:prstDash val="solid"/>
          </a:ln>
          <a:effectLst xmlns:a="http://schemas.openxmlformats.org/drawingml/2006/main"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C8780EAB-B579-41F9-AD6E-A05D13560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2433218"/>
            <a:ext cx="91440" cy="10771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508C8D41-C093-41B1-A5B6-B9CDE40F2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615184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E6142825-F4A3-4708-9D46-5FC58E6C7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615184"/>
            <a:ext cx="475488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1E1B2E"/>
                </a:solidFill>
              </a:rPr>
              <a:t>2</a:t>
            </a:r>
            <a:endParaRPr sz="16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F641CD6A-F798-4845-A44F-A3628E611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2523744"/>
            <a:ext cx="731520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FF6B9D"/>
                </a:solidFill>
              </a:rPr>
              <a:t>A Hypothesis to Explore</a:t>
            </a:r>
            <a:endParaRPr sz="14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5E8A9DC3-743E-446A-8DD6-9493BABB2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2889504"/>
            <a:ext cx="73152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FFFFF"/>
                </a:solidFill>
              </a:rPr>
              <a:t>Shared references and humanized portrayals of a cat may support affiliation. These examples do not establish that parody causes community formation.</a:t>
            </a:r>
            <a:endParaRPr sz="1200"/>
          </a:p>
        </p:txBody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3BF95F38-801E-4611-AFE5-A3047C7FC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3602736"/>
            <a:ext cx="8412480" cy="1078992"/>
          </a:xfrm>
          <a:prstGeom xmlns:a="http://schemas.openxmlformats.org/drawingml/2006/main" prst="roundRect">
            <a:avLst>
              <a:gd name="adj" fmla="val 12712"/>
            </a:avLst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2EC4B6"/>
            </a:solidFill>
            <a:prstDash val="solid"/>
          </a:ln>
          <a:effectLst xmlns:a="http://schemas.openxmlformats.org/drawingml/2006/main"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AAF1E285-CE84-4300-A423-955D58FD6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3603650"/>
            <a:ext cx="91440" cy="10771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C4B6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55BE0C28-A6D6-4C8D-94CD-711ED84A4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785616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C4B6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4822B665-9F7F-453C-BDD3-B25ECB0A7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785616"/>
            <a:ext cx="475488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600" b="1">
                <a:solidFill>
                  <a:srgbClr val="1E1B2E"/>
                </a:solidFill>
              </a:rPr>
              <a:t>3</a:t>
            </a:r>
            <a:endParaRPr sz="16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5E5F3539-FE09-47A5-B505-C4B5BFBF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3694176"/>
            <a:ext cx="731520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2EC4B6"/>
                </a:solidFill>
              </a:rPr>
              <a:t>What We Need Next</a:t>
            </a:r>
            <a:endParaRPr sz="14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EAB99DDC-B308-448F-A0BA-E536707CD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4059936"/>
            <a:ext cx="73152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FFFFFF"/>
                </a:solidFill>
              </a:rPr>
              <a:t>Use a defined sample, contextual reading, and independent coding. Testing a parody effect would also require a suitable comparison and research design.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0622481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E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AE71F1B-54C6-4FF6-89F2-106079A5E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97280" y="-1097280"/>
            <a:ext cx="4572000" cy="457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10000"/>
            </a:srgbClr>
          </a:solidFill>
          <a:ln xmlns:a="http://schemas.openxmlformats.org/drawingml/2006/main" w="12700">
            <a:solidFill>
              <a:srgbClr val="FF6B9D">
                <a:alpha val="1000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CC25F057-63F9-45AF-BC11-F9574BEC6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200400"/>
            <a:ext cx="3474720" cy="34747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>
              <a:alpha val="10000"/>
            </a:srgbClr>
          </a:solidFill>
          <a:ln xmlns:a="http://schemas.openxmlformats.org/drawingml/2006/main" w="12700">
            <a:solidFill>
              <a:srgbClr val="9B72CF">
                <a:alpha val="1000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3062E85-8D8F-4BE6-85BE-154424EC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4320"/>
            <a:ext cx="822960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300">
                <a:solidFill>
                  <a:srgbClr val="FF6B9D"/>
                </a:solidFill>
              </a:rPr>
              <a:t>🐾  WHAT YOU NOW KNOW</a:t>
            </a:r>
            <a:endParaRPr sz="11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0844FBF-0745-4F07-ACD6-8906B5A9D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1792"/>
            <a:ext cx="6858000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0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Content Analysis:</a:t>
            </a:r>
            <a:endParaRPr sz="3000"/>
          </a:p>
          <a:p xmlns:a="http://schemas.openxmlformats.org/drawingml/2006/main">
            <a:pPr marL="0" indent="0" algn="l">
              <a:buNone/>
            </a:pPr>
            <a:r>
              <a:rPr sz="30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Method With Real Depth 🐱</a:t>
            </a:r>
            <a:endParaRPr sz="30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B8F96E43-2CF8-452D-8B54-819CC1AB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993392"/>
            <a:ext cx="8412480" cy="475488"/>
          </a:xfrm>
          <a:prstGeom xmlns:a="http://schemas.openxmlformats.org/drawingml/2006/main" prst="roundRect">
            <a:avLst>
              <a:gd name="adj" fmla="val 19231"/>
            </a:avLst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3D3A55"/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6B5F20E-5731-4D0E-8FC3-69849D679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2066544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EC4B6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14D5E9A-22BE-4BC0-88EC-F75886A67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2066544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1E1B2E"/>
                </a:solidFill>
              </a:rPr>
              <a:t>✅</a:t>
            </a:r>
            <a:endParaRPr sz="12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DD42093-382E-4575-8B23-861F4D9EB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93392"/>
            <a:ext cx="7699248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FFFFFF"/>
                </a:solidFill>
              </a:rPr>
              <a:t>Content analysis can examine manifest content and latent meaning using explicit, documented coding rules.</a:t>
            </a:r>
            <a:endParaRPr sz="12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C6C8026A-9D6A-4571-A276-9F3010E41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2560320"/>
            <a:ext cx="8412480" cy="475488"/>
          </a:xfrm>
          <a:prstGeom xmlns:a="http://schemas.openxmlformats.org/drawingml/2006/main" prst="roundRect">
            <a:avLst>
              <a:gd name="adj" fmla="val 19231"/>
            </a:avLst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3D3A55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A41ABA85-4117-4D05-B4F9-CBAA3BD49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2633472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2CF"/>
          </a:solidFill>
          <a:ln xmlns:a="http://schemas.openxmlformats.org/drawingml/2006/main" w="12700">
            <a:solidFill>
              <a:srgbClr val="9B72CF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3ABE13B4-9228-4523-BCF1-2063E1A2A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2633472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1E1B2E"/>
                </a:solidFill>
              </a:rPr>
              <a:t>✅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4E431616-4CB4-43D2-A77B-94512EB39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60320"/>
            <a:ext cx="7699248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FFFFFF"/>
                </a:solidFill>
              </a:rPr>
              <a:t>Sampling decisions come before coding — which comments, which videos, which time frame?</a:t>
            </a:r>
            <a:endParaRPr sz="12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067C7118-7F9D-4D8C-82FB-B6C25D8C2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3127248"/>
            <a:ext cx="8412480" cy="475488"/>
          </a:xfrm>
          <a:prstGeom xmlns:a="http://schemas.openxmlformats.org/drawingml/2006/main" prst="roundRect">
            <a:avLst>
              <a:gd name="adj" fmla="val 19231"/>
            </a:avLst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3D3A55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4B876618-6EF5-49F9-B33E-AAD55584D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3200400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4BE8F471-CA8B-4423-8A82-5DA31D09A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3200400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1E1B2E"/>
                </a:solidFill>
              </a:rPr>
              <a:t>✅</a:t>
            </a:r>
            <a:endParaRPr sz="12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B674A67-FE74-483E-B862-F5745F21F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27248"/>
            <a:ext cx="7699248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FFFFFF"/>
                </a:solidFill>
              </a:rPr>
              <a:t>Two coding dimensions let us compare community cues with anthropomorphization in the same comments.</a:t>
            </a:r>
            <a:endParaRPr sz="125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A45445FD-AF9D-4256-AE6D-9E699C421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3694176"/>
            <a:ext cx="8412480" cy="475488"/>
          </a:xfrm>
          <a:prstGeom xmlns:a="http://schemas.openxmlformats.org/drawingml/2006/main" prst="roundRect">
            <a:avLst>
              <a:gd name="adj" fmla="val 19231"/>
            </a:avLst>
          </a:prstGeom>
          <a:solidFill xmlns:a="http://schemas.openxmlformats.org/drawingml/2006/main">
            <a:srgbClr val="2D2B3D"/>
          </a:solidFill>
          <a:ln xmlns:a="http://schemas.openxmlformats.org/drawingml/2006/main" w="12700">
            <a:solidFill>
              <a:srgbClr val="3D3A55"/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24FF877F-25D6-4FBC-89AE-55B655EBB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3767328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93D"/>
          </a:solidFill>
          <a:ln xmlns:a="http://schemas.openxmlformats.org/drawingml/2006/main" w="12700">
            <a:solidFill>
              <a:srgbClr val="FFD93D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8273AF03-48B9-4762-B381-D1D0D0E2C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3767328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1E1B2E"/>
                </a:solidFill>
              </a:rPr>
              <a:t>✅</a:t>
            </a:r>
            <a:endParaRPr sz="12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B94E7850-853F-4A4C-86DA-AA9647604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94176"/>
            <a:ext cx="7699248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>
                <a:solidFill>
                  <a:srgbClr val="FFFFFF"/>
                </a:solidFill>
              </a:rPr>
              <a:t>Affective publics provides a theoretical lens. Claims about community formation need evidence beyond this exercise.</a:t>
            </a:r>
            <a:endParaRPr sz="125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0A5F4838-3B62-4104-985C-2E69BDEA9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4315968"/>
            <a:ext cx="8412480" cy="530352"/>
          </a:xfrm>
          <a:prstGeom xmlns:a="http://schemas.openxmlformats.org/drawingml/2006/main" prst="roundRect">
            <a:avLst>
              <a:gd name="adj" fmla="val 24138"/>
            </a:avLst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F448B0D8-AD3F-4F5F-B9B4-888188D93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4352544"/>
            <a:ext cx="81381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50" b="1">
                <a:solidFill>
                  <a:srgbClr val="FFFFFF"/>
                </a:solidFill>
              </a:rPr>
              <a:t>💬  How would you adapt this codebook for another online community? 🐾</a:t>
            </a:r>
            <a:endParaRPr sz="135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C60F92C-0E27-4514-8184-9E60500A3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754880"/>
            <a:ext cx="10972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800">
                <a:solidFill>
                  <a:srgbClr val="000000"/>
                </a:solidFill>
              </a:rPr>
              <a:t>😸</a:t>
            </a:r>
            <a:endParaRPr sz="28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33B879FD-01F9-436A-AAFD-9C1F10A25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4754880"/>
            <a:ext cx="10972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800">
                <a:solidFill>
                  <a:srgbClr val="000000"/>
                </a:solidFill>
              </a:rPr>
              <a:t>😻</a:t>
            </a:r>
            <a:endParaRPr sz="28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FA54C87B-762F-4C74-B4A1-3C9FC6595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754880"/>
            <a:ext cx="10972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800">
                <a:solidFill>
                  <a:srgbClr val="000000"/>
                </a:solidFill>
              </a:rPr>
              <a:t>😺</a:t>
            </a:r>
            <a:endParaRPr sz="28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52C2817F-6D24-40FF-A6B2-F17D197C9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0680" y="4754880"/>
            <a:ext cx="10972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800">
                <a:solidFill>
                  <a:srgbClr val="000000"/>
                </a:solidFill>
              </a:rPr>
              <a:t>😹</a:t>
            </a:r>
            <a:endParaRPr sz="28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A99C33D2-ECB0-4F5A-80CD-3BD7D6C87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5160" y="4754880"/>
            <a:ext cx="10972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800">
                <a:solidFill>
                  <a:srgbClr val="000000"/>
                </a:solidFill>
              </a:rPr>
              <a:t>😽</a:t>
            </a:r>
            <a:endParaRPr sz="2800"/>
          </a:p>
        </p:txBody>
      </p:sp>
    </p:spTree>
    <p:extLst>
      <p:ext uri="{BB962C8B-B14F-4D97-AF65-F5344CB8AC3E}">
        <p14:creationId xmlns:p14="http://schemas.microsoft.com/office/powerpoint/2010/main" val="4497718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1A3B2061-1780-470B-977C-333F5EAB7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9D"/>
          </a:solidFill>
          <a:ln xmlns:a="http://schemas.openxmlformats.org/drawingml/2006/main" w="12700">
            <a:solidFill>
              <a:srgbClr val="FF6B9D"/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31A5F59-AD07-4933-976B-7691624A2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109728"/>
            <a:ext cx="777240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500" b="1">
                <a:solidFill>
                  <a:srgbClr val="FFFFFF"/>
                </a:solidFill>
              </a:rPr>
              <a:t>🎓  TEACHING STRATEGIES USED  🐾</a:t>
            </a:r>
            <a:endParaRPr sz="1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D633BFE-DCAC-4BE4-A089-53F1B0925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54864"/>
            <a:ext cx="6858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>
                <a:solidFill>
                  <a:srgbClr val="000000"/>
                </a:solidFill>
              </a:rPr>
              <a:t>😺</a:t>
            </a:r>
            <a:endParaRPr sz="2600"/>
          </a:p>
        </p:txBody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BAE2DEAF-BDA6-4F22-9441-91DEA1F5E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777240"/>
            <a:ext cx="8412480" cy="1207008"/>
          </a:xfrm>
          <a:prstGeom xmlns:a="http://schemas.openxmlformats.org/drawingml/2006/main" prst="roundRect">
            <a:avLst>
              <a:gd name="adj" fmla="val 11364"/>
            </a:avLst>
          </a:prstGeom>
          <a:solidFill xmlns:a="http://schemas.openxmlformats.org/drawingml/2006/main">
            <a:srgbClr val="E8F5FC"/>
          </a:solidFill>
          <a:ln xmlns:a="http://schemas.openxmlformats.org/drawingml/2006/main" w="12700">
            <a:solidFill>
              <a:srgbClr val="4DAADB"/>
            </a:solidFill>
            <a:prstDash val="solid"/>
          </a:ln>
          <a:effectLst xmlns:a="http://schemas.openxmlformats.org/drawingml/2006/main"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B5B391F1-7642-4E3D-A70C-F4C7BF98D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778154"/>
            <a:ext cx="91440" cy="120517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AADB"/>
          </a:solidFill>
          <a:ln xmlns:a="http://schemas.openxmlformats.org/drawingml/2006/main" w="12700">
            <a:solidFill>
              <a:srgbClr val="4DAADB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B8BDDBF-9B64-4C43-84D7-8901130E1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1407" y="1172627"/>
            <a:ext cx="717804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1B2E"/>
                </a:solidFill>
              </a:rPr>
              <a:t>Gagné's Nine Events of Instruction</a:t>
            </a:r>
            <a:endParaRPr sz="1400"/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54EFEBDA-96EF-4555-94AE-359B3056A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2075688"/>
            <a:ext cx="8412480" cy="625815"/>
          </a:xfrm>
          <a:prstGeom xmlns:a="http://schemas.openxmlformats.org/drawingml/2006/main" prst="roundRect">
            <a:avLst>
              <a:gd name="adj" fmla="val 11364"/>
            </a:avLst>
          </a:prstGeom>
          <a:solidFill xmlns:a="http://schemas.openxmlformats.org/drawingml/2006/main">
            <a:srgbClr val="FFF3EC"/>
          </a:solidFill>
          <a:ln xmlns:a="http://schemas.openxmlformats.org/drawingml/2006/main" w="12700">
            <a:solidFill>
              <a:srgbClr val="FF9A5C"/>
            </a:solidFill>
            <a:prstDash val="solid"/>
          </a:ln>
          <a:effectLst xmlns:a="http://schemas.openxmlformats.org/drawingml/2006/main"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8B793239-6960-4F4F-9CA7-0D35EB273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2076602"/>
            <a:ext cx="91440" cy="62490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9A5C"/>
          </a:solidFill>
          <a:ln xmlns:a="http://schemas.openxmlformats.org/drawingml/2006/main" w="12700">
            <a:solidFill>
              <a:srgbClr val="FF9A5C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7747DD06-AFDB-4D64-8EB0-6CA34083B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683" y="2027101"/>
            <a:ext cx="7772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400">
                <a:solidFill>
                  <a:srgbClr val="000000"/>
                </a:solidFill>
              </a:rPr>
              <a:t>⚡</a:t>
            </a:r>
            <a:endParaRPr sz="34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9B0B967-586F-4E74-88EE-7E0409029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1407" y="2205990"/>
            <a:ext cx="717804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1B2E"/>
                </a:solidFill>
              </a:rPr>
              <a:t>Stimulus-Based Interpretive Exercise</a:t>
            </a:r>
            <a:endParaRPr sz="14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2EA01B4E-847E-4D42-AEBE-1CB040D93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4752" y="2807208"/>
            <a:ext cx="71780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endParaRPr sz="115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C56401F0-A9E1-4DB4-93F3-A930731DC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2794274"/>
            <a:ext cx="8412480" cy="647893"/>
          </a:xfrm>
          <a:prstGeom xmlns:a="http://schemas.openxmlformats.org/drawingml/2006/main" prst="roundRect">
            <a:avLst>
              <a:gd name="adj" fmla="val 11364"/>
            </a:avLst>
          </a:prstGeom>
          <a:solidFill xmlns:a="http://schemas.openxmlformats.org/drawingml/2006/main">
            <a:srgbClr val="E4F9F7"/>
          </a:solidFill>
          <a:ln xmlns:a="http://schemas.openxmlformats.org/drawingml/2006/main" w="12700">
            <a:solidFill>
              <a:srgbClr val="2EC4B6"/>
            </a:solidFill>
            <a:prstDash val="solid"/>
          </a:ln>
          <a:effectLst xmlns:a="http://schemas.openxmlformats.org/drawingml/2006/main">
            <a:outerShdw blurRad="101600" dist="254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0BF74727-9DA4-483C-8298-E336B81A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" y="2795188"/>
            <a:ext cx="73152" cy="64697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C4B6"/>
          </a:solidFill>
          <a:ln xmlns:a="http://schemas.openxmlformats.org/drawingml/2006/main" w="12700">
            <a:solidFill>
              <a:srgbClr val="2EC4B6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A9E88FB5-0C09-4BB5-BC69-06E552898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683" y="2792943"/>
            <a:ext cx="777240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400">
                <a:solidFill>
                  <a:srgbClr val="000000"/>
                </a:solidFill>
              </a:rPr>
              <a:t>🧠</a:t>
            </a:r>
            <a:endParaRPr sz="34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706FEE55-90D5-414E-B1F9-2FE8BBE09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1407" y="2949158"/>
            <a:ext cx="717804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 b="1">
                <a:solidFill>
                  <a:srgbClr val="1E1B2E"/>
                </a:solidFill>
              </a:rPr>
              <a:t>Constructivism</a:t>
            </a:r>
            <a:endParaRPr sz="14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74017520-59BB-448A-87FC-013C25FFD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517" y="3661240"/>
            <a:ext cx="71780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2D2B3D"/>
                </a:solidFill>
              </a:rPr>
              <a:t>Built on students' existing social media literacy, then scaffolded upward through manifest to latent distinction, sampling decisions, and theory connection — each step adding analytical complexity</a:t>
            </a:r>
            <a:endParaRPr sz="115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B4FFA95E-076C-4E7B-B4AD-EAA4FB37D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4407408"/>
            <a:ext cx="384048" cy="31491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99168398-ED08-4941-AFB1-AC5195D60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7110" y="4176979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FF2221DF-01D9-493D-81EA-CD149A846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9858" y="4107851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6CBB062D-00FF-41F4-B892-AE76B3ECF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8839" y="4176979"/>
            <a:ext cx="126736" cy="1267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9D">
              <a:alpha val="60000"/>
            </a:srgbClr>
          </a:solidFill>
          <a:ln xmlns:a="http://schemas.openxmlformats.org/drawingml/2006/main" w="12700">
            <a:solidFill>
              <a:srgbClr val="FF6B9D">
                <a:alpha val="60000"/>
              </a:srgbClr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D382FB87-4EB4-474B-8F96-FD26655EA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699" y="4329642"/>
            <a:ext cx="8219675" cy="2937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/>
              <a:t>Sources: Zakrajsek &amp; Nilson (2023), Teaching at Its Best (5th ed.); Papacharissi (2015), Affective Publics.</a:t>
            </a:r>
          </a:p>
          <a:p xmlns:a="http://schemas.openxmlformats.org/drawingml/2006/main">
            <a:pPr marL="0" indent="0">
              <a:buNone/>
            </a:pPr>
            <a:r>
              <a:rPr sz="1000"/>
              <a:t>Reliability: Krippendorff (2004), doi:10.1111/j.1468-2958.2004.tb00738.x. Media: OwlKitty, YouTube.</a:t>
            </a:r>
          </a:p>
          <a:p xmlns:a="http://schemas.openxmlformats.org/drawingml/2006/main">
            <a:r>
              <a:rPr sz="1000"/>
              <a:t>AI assistance: Claude (Anthropic), acknowledged in the original deck. Full references in speaker notes.</a:t>
            </a:r>
          </a:p>
        </p:txBody>
      </p:sp>
      <p:pic>
        <p:nvPicPr>
          <p:cNvPr id="50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05da18b76d4fc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7517" y="863188"/>
            <a:ext cx="1343573" cy="1007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65755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2026-09-10T01:44:29.9460000Z</dcterms:created>
  <dcterms:modified xsi:type="dcterms:W3CDTF">2026-09-10T01:44:29.9460000Z</dcterms:modified>
</coreProperties>
</file>